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6" r:id="rId2"/>
    <p:sldId id="258" r:id="rId3"/>
    <p:sldId id="257" r:id="rId4"/>
    <p:sldId id="269" r:id="rId5"/>
    <p:sldId id="260" r:id="rId6"/>
    <p:sldId id="274" r:id="rId7"/>
    <p:sldId id="275" r:id="rId8"/>
    <p:sldId id="268" r:id="rId9"/>
    <p:sldId id="272" r:id="rId10"/>
    <p:sldId id="273" r:id="rId11"/>
    <p:sldId id="278" r:id="rId12"/>
    <p:sldId id="300" r:id="rId13"/>
    <p:sldId id="301" r:id="rId14"/>
    <p:sldId id="276" r:id="rId15"/>
    <p:sldId id="262" r:id="rId16"/>
    <p:sldId id="292" r:id="rId17"/>
    <p:sldId id="299" r:id="rId18"/>
    <p:sldId id="294" r:id="rId19"/>
    <p:sldId id="303" r:id="rId20"/>
    <p:sldId id="308" r:id="rId21"/>
    <p:sldId id="312" r:id="rId22"/>
    <p:sldId id="315" r:id="rId23"/>
    <p:sldId id="295" r:id="rId24"/>
    <p:sldId id="304" r:id="rId25"/>
    <p:sldId id="323" r:id="rId26"/>
    <p:sldId id="331" r:id="rId27"/>
    <p:sldId id="320" r:id="rId28"/>
    <p:sldId id="296" r:id="rId29"/>
    <p:sldId id="324" r:id="rId30"/>
    <p:sldId id="325" r:id="rId31"/>
    <p:sldId id="305" r:id="rId32"/>
    <p:sldId id="321" r:id="rId33"/>
    <p:sldId id="297" r:id="rId34"/>
    <p:sldId id="326" r:id="rId35"/>
    <p:sldId id="328" r:id="rId36"/>
    <p:sldId id="327" r:id="rId37"/>
    <p:sldId id="319" r:id="rId38"/>
    <p:sldId id="298" r:id="rId39"/>
    <p:sldId id="329" r:id="rId40"/>
    <p:sldId id="330" r:id="rId41"/>
    <p:sldId id="318" r:id="rId42"/>
    <p:sldId id="307" r:id="rId43"/>
    <p:sldId id="322" r:id="rId44"/>
    <p:sldId id="277" r:id="rId45"/>
    <p:sldId id="261" r:id="rId46"/>
    <p:sldId id="291" r:id="rId47"/>
    <p:sldId id="288" r:id="rId48"/>
    <p:sldId id="310" r:id="rId49"/>
    <p:sldId id="289" r:id="rId50"/>
    <p:sldId id="287" r:id="rId51"/>
    <p:sldId id="280" r:id="rId52"/>
    <p:sldId id="284" r:id="rId53"/>
    <p:sldId id="290" r:id="rId54"/>
    <p:sldId id="286" r:id="rId55"/>
    <p:sldId id="279" r:id="rId56"/>
    <p:sldId id="309" r:id="rId57"/>
    <p:sldId id="281" r:id="rId58"/>
    <p:sldId id="314" r:id="rId59"/>
    <p:sldId id="282" r:id="rId60"/>
    <p:sldId id="311" r:id="rId61"/>
    <p:sldId id="293" r:id="rId62"/>
    <p:sldId id="302" r:id="rId63"/>
    <p:sldId id="316" r:id="rId64"/>
    <p:sldId id="317" r:id="rId65"/>
    <p:sldId id="283" r:id="rId66"/>
    <p:sldId id="266" r:id="rId67"/>
    <p:sldId id="267" r:id="rId68"/>
    <p:sldId id="263" r:id="rId69"/>
    <p:sldId id="264" r:id="rId70"/>
    <p:sldId id="265" r:id="rId71"/>
    <p:sldId id="259" r:id="rId72"/>
    <p:sldId id="271" r:id="rId73"/>
    <p:sldId id="333" r:id="rId7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3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25" autoAdjust="0"/>
    <p:restoredTop sz="90272" autoAdjust="0"/>
  </p:normalViewPr>
  <p:slideViewPr>
    <p:cSldViewPr snapToGrid="0" snapToObjects="1">
      <p:cViewPr>
        <p:scale>
          <a:sx n="125" d="100"/>
          <a:sy n="125" d="100"/>
        </p:scale>
        <p:origin x="-2064" y="-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8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printerSettings" Target="printerSettings/printerSettings1.bin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2A5B1B-B293-754C-A1C9-9A31E0C79D2D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24816D-73EB-2645-9A81-5D056279D99D}">
      <dgm:prSet phldrT="[Text]"/>
      <dgm:spPr/>
      <dgm:t>
        <a:bodyPr/>
        <a:lstStyle/>
        <a:p>
          <a:r>
            <a:rPr lang="en-US" dirty="0" smtClean="0"/>
            <a:t>Set the Stage</a:t>
          </a:r>
          <a:endParaRPr lang="en-US" dirty="0"/>
        </a:p>
      </dgm:t>
    </dgm:pt>
    <dgm:pt modelId="{9C6BE686-2C84-BD45-B880-D8FE135528C8}" type="parTrans" cxnId="{2447FC7B-CE1F-9046-971B-B6DA9E26800D}">
      <dgm:prSet/>
      <dgm:spPr/>
      <dgm:t>
        <a:bodyPr/>
        <a:lstStyle/>
        <a:p>
          <a:endParaRPr lang="en-US"/>
        </a:p>
      </dgm:t>
    </dgm:pt>
    <dgm:pt modelId="{BB1ADF2B-56A5-7A41-94DC-974761BA50F4}" type="sibTrans" cxnId="{2447FC7B-CE1F-9046-971B-B6DA9E26800D}">
      <dgm:prSet/>
      <dgm:spPr/>
      <dgm:t>
        <a:bodyPr/>
        <a:lstStyle/>
        <a:p>
          <a:endParaRPr lang="en-US"/>
        </a:p>
      </dgm:t>
    </dgm:pt>
    <dgm:pt modelId="{FE7F9E83-EF73-4B4E-BA39-750FDCAAFB57}">
      <dgm:prSet phldrT="[Text]"/>
      <dgm:spPr/>
      <dgm:t>
        <a:bodyPr/>
        <a:lstStyle/>
        <a:p>
          <a:r>
            <a:rPr lang="en-US" dirty="0" smtClean="0"/>
            <a:t>Gather Data</a:t>
          </a:r>
          <a:endParaRPr lang="en-US" dirty="0"/>
        </a:p>
      </dgm:t>
    </dgm:pt>
    <dgm:pt modelId="{B0D32199-3CC2-A34D-AEC9-7F1D6CA3FAB5}" type="parTrans" cxnId="{5FFC0AE7-0457-6D40-80D0-5B429A855841}">
      <dgm:prSet/>
      <dgm:spPr/>
      <dgm:t>
        <a:bodyPr/>
        <a:lstStyle/>
        <a:p>
          <a:endParaRPr lang="en-US"/>
        </a:p>
      </dgm:t>
    </dgm:pt>
    <dgm:pt modelId="{64D94681-51A2-CD4A-AE55-9E86191AE15E}" type="sibTrans" cxnId="{5FFC0AE7-0457-6D40-80D0-5B429A855841}">
      <dgm:prSet/>
      <dgm:spPr/>
      <dgm:t>
        <a:bodyPr/>
        <a:lstStyle/>
        <a:p>
          <a:endParaRPr lang="en-US"/>
        </a:p>
      </dgm:t>
    </dgm:pt>
    <dgm:pt modelId="{3B7E594C-98E7-5C44-AB4F-84B2C956F415}">
      <dgm:prSet phldrT="[Text]"/>
      <dgm:spPr/>
      <dgm:t>
        <a:bodyPr/>
        <a:lstStyle/>
        <a:p>
          <a:r>
            <a:rPr lang="en-US" dirty="0" smtClean="0"/>
            <a:t>Generate Insights</a:t>
          </a:r>
          <a:endParaRPr lang="en-US" dirty="0"/>
        </a:p>
      </dgm:t>
    </dgm:pt>
    <dgm:pt modelId="{EFF5B032-7D14-AC4E-BC1F-45E9E4FF86AD}" type="parTrans" cxnId="{DB4D3D41-71AD-B941-BBBF-D6AF6CF3D7C4}">
      <dgm:prSet/>
      <dgm:spPr/>
      <dgm:t>
        <a:bodyPr/>
        <a:lstStyle/>
        <a:p>
          <a:endParaRPr lang="en-US"/>
        </a:p>
      </dgm:t>
    </dgm:pt>
    <dgm:pt modelId="{6C2AB606-7D46-2348-846E-D065850C5CB6}" type="sibTrans" cxnId="{DB4D3D41-71AD-B941-BBBF-D6AF6CF3D7C4}">
      <dgm:prSet/>
      <dgm:spPr/>
      <dgm:t>
        <a:bodyPr/>
        <a:lstStyle/>
        <a:p>
          <a:endParaRPr lang="en-US"/>
        </a:p>
      </dgm:t>
    </dgm:pt>
    <dgm:pt modelId="{CC2F2EB0-054E-0C45-96F2-5E7AD4C22BB8}">
      <dgm:prSet phldrT="[Text]"/>
      <dgm:spPr/>
      <dgm:t>
        <a:bodyPr/>
        <a:lstStyle/>
        <a:p>
          <a:r>
            <a:rPr lang="en-US" dirty="0" smtClean="0"/>
            <a:t>Decide What To Do</a:t>
          </a:r>
          <a:endParaRPr lang="en-US" dirty="0"/>
        </a:p>
      </dgm:t>
    </dgm:pt>
    <dgm:pt modelId="{B366B6D0-8073-1B4E-A9F5-11282AFB1F89}" type="parTrans" cxnId="{F949C6A3-2AA3-2A41-A2F4-B7342C1BDD4E}">
      <dgm:prSet/>
      <dgm:spPr/>
      <dgm:t>
        <a:bodyPr/>
        <a:lstStyle/>
        <a:p>
          <a:endParaRPr lang="en-US"/>
        </a:p>
      </dgm:t>
    </dgm:pt>
    <dgm:pt modelId="{4C506F45-E330-CA48-8C7C-0CB99CFF19AF}" type="sibTrans" cxnId="{F949C6A3-2AA3-2A41-A2F4-B7342C1BDD4E}">
      <dgm:prSet/>
      <dgm:spPr/>
      <dgm:t>
        <a:bodyPr/>
        <a:lstStyle/>
        <a:p>
          <a:endParaRPr lang="en-US"/>
        </a:p>
      </dgm:t>
    </dgm:pt>
    <dgm:pt modelId="{0176860C-6FF5-FD48-A1B1-8501C54823BE}">
      <dgm:prSet phldrT="[Text]"/>
      <dgm:spPr/>
      <dgm:t>
        <a:bodyPr/>
        <a:lstStyle/>
        <a:p>
          <a:r>
            <a:rPr lang="en-US" dirty="0" smtClean="0"/>
            <a:t>Close</a:t>
          </a:r>
          <a:endParaRPr lang="en-US" dirty="0"/>
        </a:p>
      </dgm:t>
    </dgm:pt>
    <dgm:pt modelId="{D5FCB3CF-8523-644F-924A-5C58E81CEFE2}" type="parTrans" cxnId="{2951895F-D37A-5D4E-BF44-14046AC78D45}">
      <dgm:prSet/>
      <dgm:spPr/>
      <dgm:t>
        <a:bodyPr/>
        <a:lstStyle/>
        <a:p>
          <a:endParaRPr lang="en-US"/>
        </a:p>
      </dgm:t>
    </dgm:pt>
    <dgm:pt modelId="{D3EE5A9E-A545-3943-9CE0-0DD9C2424482}" type="sibTrans" cxnId="{2951895F-D37A-5D4E-BF44-14046AC78D45}">
      <dgm:prSet/>
      <dgm:spPr/>
      <dgm:t>
        <a:bodyPr/>
        <a:lstStyle/>
        <a:p>
          <a:endParaRPr lang="en-US"/>
        </a:p>
      </dgm:t>
    </dgm:pt>
    <dgm:pt modelId="{CB10ADC2-37C5-7B41-8F38-12923F163E11}" type="pres">
      <dgm:prSet presAssocID="{082A5B1B-B293-754C-A1C9-9A31E0C79D2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15971D9-F64E-D843-92AD-D57B66346DE9}" type="pres">
      <dgm:prSet presAssocID="{2024816D-73EB-2645-9A81-5D056279D99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D85164-33C7-074A-AE33-0E02DF65697C}" type="pres">
      <dgm:prSet presAssocID="{BB1ADF2B-56A5-7A41-94DC-974761BA50F4}" presName="sibTrans" presStyleLbl="sibTrans2D1" presStyleIdx="0" presStyleCnt="5"/>
      <dgm:spPr/>
      <dgm:t>
        <a:bodyPr/>
        <a:lstStyle/>
        <a:p>
          <a:endParaRPr lang="en-US"/>
        </a:p>
      </dgm:t>
    </dgm:pt>
    <dgm:pt modelId="{C2C2BA53-43DB-8C4B-84B8-0EC199260C15}" type="pres">
      <dgm:prSet presAssocID="{BB1ADF2B-56A5-7A41-94DC-974761BA50F4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9F1B029C-04B5-F942-904A-1C03874F5655}" type="pres">
      <dgm:prSet presAssocID="{FE7F9E83-EF73-4B4E-BA39-750FDCAAFB57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9346CA-95CF-4A4B-B4C9-D714427BCE7E}" type="pres">
      <dgm:prSet presAssocID="{64D94681-51A2-CD4A-AE55-9E86191AE15E}" presName="sibTrans" presStyleLbl="sibTrans2D1" presStyleIdx="1" presStyleCnt="5"/>
      <dgm:spPr/>
      <dgm:t>
        <a:bodyPr/>
        <a:lstStyle/>
        <a:p>
          <a:endParaRPr lang="en-US"/>
        </a:p>
      </dgm:t>
    </dgm:pt>
    <dgm:pt modelId="{36349A25-7706-334C-BF9F-72E974E3A77D}" type="pres">
      <dgm:prSet presAssocID="{64D94681-51A2-CD4A-AE55-9E86191AE15E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BDC3D816-6098-3B4D-957F-5F04BBB7BD27}" type="pres">
      <dgm:prSet presAssocID="{3B7E594C-98E7-5C44-AB4F-84B2C956F415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0F7365-A8B2-AF45-8EE5-300CE2821DF0}" type="pres">
      <dgm:prSet presAssocID="{6C2AB606-7D46-2348-846E-D065850C5CB6}" presName="sibTrans" presStyleLbl="sibTrans2D1" presStyleIdx="2" presStyleCnt="5"/>
      <dgm:spPr/>
      <dgm:t>
        <a:bodyPr/>
        <a:lstStyle/>
        <a:p>
          <a:endParaRPr lang="en-US"/>
        </a:p>
      </dgm:t>
    </dgm:pt>
    <dgm:pt modelId="{42A46E7E-6261-0B45-B6BE-E3957A7028C7}" type="pres">
      <dgm:prSet presAssocID="{6C2AB606-7D46-2348-846E-D065850C5CB6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23EA54BB-8F22-6B48-B3BE-7CDA018F65D5}" type="pres">
      <dgm:prSet presAssocID="{CC2F2EB0-054E-0C45-96F2-5E7AD4C22BB8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501F75-2B0D-B542-85AA-1105ED0134DA}" type="pres">
      <dgm:prSet presAssocID="{4C506F45-E330-CA48-8C7C-0CB99CFF19AF}" presName="sibTrans" presStyleLbl="sibTrans2D1" presStyleIdx="3" presStyleCnt="5"/>
      <dgm:spPr/>
      <dgm:t>
        <a:bodyPr/>
        <a:lstStyle/>
        <a:p>
          <a:endParaRPr lang="en-US"/>
        </a:p>
      </dgm:t>
    </dgm:pt>
    <dgm:pt modelId="{2694485C-4637-064D-8638-D4B378C40CF5}" type="pres">
      <dgm:prSet presAssocID="{4C506F45-E330-CA48-8C7C-0CB99CFF19AF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691E9137-FFC6-A048-BF32-2963A936C830}" type="pres">
      <dgm:prSet presAssocID="{0176860C-6FF5-FD48-A1B1-8501C54823BE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2E48B4-3594-A442-86A6-C284E39905CF}" type="pres">
      <dgm:prSet presAssocID="{D3EE5A9E-A545-3943-9CE0-0DD9C2424482}" presName="sibTrans" presStyleLbl="sibTrans2D1" presStyleIdx="4" presStyleCnt="5"/>
      <dgm:spPr/>
      <dgm:t>
        <a:bodyPr/>
        <a:lstStyle/>
        <a:p>
          <a:endParaRPr lang="en-US"/>
        </a:p>
      </dgm:t>
    </dgm:pt>
    <dgm:pt modelId="{A6E65AD7-C99F-CA46-9BEB-B24775ABD6C7}" type="pres">
      <dgm:prSet presAssocID="{D3EE5A9E-A545-3943-9CE0-0DD9C2424482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BD51B606-D2E2-4640-BB4D-31D1C4100B3F}" type="presOf" srcId="{BB1ADF2B-56A5-7A41-94DC-974761BA50F4}" destId="{C2C2BA53-43DB-8C4B-84B8-0EC199260C15}" srcOrd="1" destOrd="0" presId="urn:microsoft.com/office/officeart/2005/8/layout/cycle2"/>
    <dgm:cxn modelId="{2447FC7B-CE1F-9046-971B-B6DA9E26800D}" srcId="{082A5B1B-B293-754C-A1C9-9A31E0C79D2D}" destId="{2024816D-73EB-2645-9A81-5D056279D99D}" srcOrd="0" destOrd="0" parTransId="{9C6BE686-2C84-BD45-B880-D8FE135528C8}" sibTransId="{BB1ADF2B-56A5-7A41-94DC-974761BA50F4}"/>
    <dgm:cxn modelId="{F949C6A3-2AA3-2A41-A2F4-B7342C1BDD4E}" srcId="{082A5B1B-B293-754C-A1C9-9A31E0C79D2D}" destId="{CC2F2EB0-054E-0C45-96F2-5E7AD4C22BB8}" srcOrd="3" destOrd="0" parTransId="{B366B6D0-8073-1B4E-A9F5-11282AFB1F89}" sibTransId="{4C506F45-E330-CA48-8C7C-0CB99CFF19AF}"/>
    <dgm:cxn modelId="{DB4D3D41-71AD-B941-BBBF-D6AF6CF3D7C4}" srcId="{082A5B1B-B293-754C-A1C9-9A31E0C79D2D}" destId="{3B7E594C-98E7-5C44-AB4F-84B2C956F415}" srcOrd="2" destOrd="0" parTransId="{EFF5B032-7D14-AC4E-BC1F-45E9E4FF86AD}" sibTransId="{6C2AB606-7D46-2348-846E-D065850C5CB6}"/>
    <dgm:cxn modelId="{5876EABD-37AA-9C4E-BEA6-46112EBA85D6}" type="presOf" srcId="{D3EE5A9E-A545-3943-9CE0-0DD9C2424482}" destId="{B12E48B4-3594-A442-86A6-C284E39905CF}" srcOrd="0" destOrd="0" presId="urn:microsoft.com/office/officeart/2005/8/layout/cycle2"/>
    <dgm:cxn modelId="{5416E799-04B9-8742-8AAA-F4D48860C3A3}" type="presOf" srcId="{082A5B1B-B293-754C-A1C9-9A31E0C79D2D}" destId="{CB10ADC2-37C5-7B41-8F38-12923F163E11}" srcOrd="0" destOrd="0" presId="urn:microsoft.com/office/officeart/2005/8/layout/cycle2"/>
    <dgm:cxn modelId="{E6E04614-0405-FE46-A0A9-AD3D81EC3B07}" type="presOf" srcId="{3B7E594C-98E7-5C44-AB4F-84B2C956F415}" destId="{BDC3D816-6098-3B4D-957F-5F04BBB7BD27}" srcOrd="0" destOrd="0" presId="urn:microsoft.com/office/officeart/2005/8/layout/cycle2"/>
    <dgm:cxn modelId="{F0508E89-154E-1640-9A25-062FA433D2A5}" type="presOf" srcId="{6C2AB606-7D46-2348-846E-D065850C5CB6}" destId="{A20F7365-A8B2-AF45-8EE5-300CE2821DF0}" srcOrd="0" destOrd="0" presId="urn:microsoft.com/office/officeart/2005/8/layout/cycle2"/>
    <dgm:cxn modelId="{B0E46571-D739-5F49-B9F8-A8E914F137BF}" type="presOf" srcId="{BB1ADF2B-56A5-7A41-94DC-974761BA50F4}" destId="{6ED85164-33C7-074A-AE33-0E02DF65697C}" srcOrd="0" destOrd="0" presId="urn:microsoft.com/office/officeart/2005/8/layout/cycle2"/>
    <dgm:cxn modelId="{F03AF1FC-D2EA-9749-A947-EB95CF7F4EF7}" type="presOf" srcId="{4C506F45-E330-CA48-8C7C-0CB99CFF19AF}" destId="{2694485C-4637-064D-8638-D4B378C40CF5}" srcOrd="1" destOrd="0" presId="urn:microsoft.com/office/officeart/2005/8/layout/cycle2"/>
    <dgm:cxn modelId="{5F35BFDB-2683-9948-BC6B-C0AD2B90074D}" type="presOf" srcId="{2024816D-73EB-2645-9A81-5D056279D99D}" destId="{C15971D9-F64E-D843-92AD-D57B66346DE9}" srcOrd="0" destOrd="0" presId="urn:microsoft.com/office/officeart/2005/8/layout/cycle2"/>
    <dgm:cxn modelId="{AD2C1875-4082-9B40-9940-203F8347FC79}" type="presOf" srcId="{6C2AB606-7D46-2348-846E-D065850C5CB6}" destId="{42A46E7E-6261-0B45-B6BE-E3957A7028C7}" srcOrd="1" destOrd="0" presId="urn:microsoft.com/office/officeart/2005/8/layout/cycle2"/>
    <dgm:cxn modelId="{B6BA244D-511F-C64B-AC4D-95D98A43EA33}" type="presOf" srcId="{0176860C-6FF5-FD48-A1B1-8501C54823BE}" destId="{691E9137-FFC6-A048-BF32-2963A936C830}" srcOrd="0" destOrd="0" presId="urn:microsoft.com/office/officeart/2005/8/layout/cycle2"/>
    <dgm:cxn modelId="{5C5651EE-848E-BF40-B7DE-7C9E2135CF60}" type="presOf" srcId="{CC2F2EB0-054E-0C45-96F2-5E7AD4C22BB8}" destId="{23EA54BB-8F22-6B48-B3BE-7CDA018F65D5}" srcOrd="0" destOrd="0" presId="urn:microsoft.com/office/officeart/2005/8/layout/cycle2"/>
    <dgm:cxn modelId="{5FFC0AE7-0457-6D40-80D0-5B429A855841}" srcId="{082A5B1B-B293-754C-A1C9-9A31E0C79D2D}" destId="{FE7F9E83-EF73-4B4E-BA39-750FDCAAFB57}" srcOrd="1" destOrd="0" parTransId="{B0D32199-3CC2-A34D-AEC9-7F1D6CA3FAB5}" sibTransId="{64D94681-51A2-CD4A-AE55-9E86191AE15E}"/>
    <dgm:cxn modelId="{9D46A75E-3A4A-FF45-B02D-14ABB7DD9F22}" type="presOf" srcId="{4C506F45-E330-CA48-8C7C-0CB99CFF19AF}" destId="{3B501F75-2B0D-B542-85AA-1105ED0134DA}" srcOrd="0" destOrd="0" presId="urn:microsoft.com/office/officeart/2005/8/layout/cycle2"/>
    <dgm:cxn modelId="{2951895F-D37A-5D4E-BF44-14046AC78D45}" srcId="{082A5B1B-B293-754C-A1C9-9A31E0C79D2D}" destId="{0176860C-6FF5-FD48-A1B1-8501C54823BE}" srcOrd="4" destOrd="0" parTransId="{D5FCB3CF-8523-644F-924A-5C58E81CEFE2}" sibTransId="{D3EE5A9E-A545-3943-9CE0-0DD9C2424482}"/>
    <dgm:cxn modelId="{67FF8FA5-C807-2546-95C4-7888EDAA09F8}" type="presOf" srcId="{64D94681-51A2-CD4A-AE55-9E86191AE15E}" destId="{36349A25-7706-334C-BF9F-72E974E3A77D}" srcOrd="1" destOrd="0" presId="urn:microsoft.com/office/officeart/2005/8/layout/cycle2"/>
    <dgm:cxn modelId="{46668847-9C5E-4244-85B6-BA1CA7E01775}" type="presOf" srcId="{FE7F9E83-EF73-4B4E-BA39-750FDCAAFB57}" destId="{9F1B029C-04B5-F942-904A-1C03874F5655}" srcOrd="0" destOrd="0" presId="urn:microsoft.com/office/officeart/2005/8/layout/cycle2"/>
    <dgm:cxn modelId="{B0DBD156-02FF-5346-A103-07FF7DF923ED}" type="presOf" srcId="{D3EE5A9E-A545-3943-9CE0-0DD9C2424482}" destId="{A6E65AD7-C99F-CA46-9BEB-B24775ABD6C7}" srcOrd="1" destOrd="0" presId="urn:microsoft.com/office/officeart/2005/8/layout/cycle2"/>
    <dgm:cxn modelId="{3FE3AD45-DD38-3943-84B0-037D256FD26B}" type="presOf" srcId="{64D94681-51A2-CD4A-AE55-9E86191AE15E}" destId="{149346CA-95CF-4A4B-B4C9-D714427BCE7E}" srcOrd="0" destOrd="0" presId="urn:microsoft.com/office/officeart/2005/8/layout/cycle2"/>
    <dgm:cxn modelId="{25C22B43-AB55-7F4A-A295-12E1EC936FF5}" type="presParOf" srcId="{CB10ADC2-37C5-7B41-8F38-12923F163E11}" destId="{C15971D9-F64E-D843-92AD-D57B66346DE9}" srcOrd="0" destOrd="0" presId="urn:microsoft.com/office/officeart/2005/8/layout/cycle2"/>
    <dgm:cxn modelId="{763CC7F0-65EA-634E-AF19-B296DA3F4D49}" type="presParOf" srcId="{CB10ADC2-37C5-7B41-8F38-12923F163E11}" destId="{6ED85164-33C7-074A-AE33-0E02DF65697C}" srcOrd="1" destOrd="0" presId="urn:microsoft.com/office/officeart/2005/8/layout/cycle2"/>
    <dgm:cxn modelId="{59F22071-4BE6-7249-879F-03583588728C}" type="presParOf" srcId="{6ED85164-33C7-074A-AE33-0E02DF65697C}" destId="{C2C2BA53-43DB-8C4B-84B8-0EC199260C15}" srcOrd="0" destOrd="0" presId="urn:microsoft.com/office/officeart/2005/8/layout/cycle2"/>
    <dgm:cxn modelId="{D3BA4FB5-2DBD-5E46-A2B2-F0D177409CF5}" type="presParOf" srcId="{CB10ADC2-37C5-7B41-8F38-12923F163E11}" destId="{9F1B029C-04B5-F942-904A-1C03874F5655}" srcOrd="2" destOrd="0" presId="urn:microsoft.com/office/officeart/2005/8/layout/cycle2"/>
    <dgm:cxn modelId="{955A4EA8-664F-5641-B880-5E35DD6EF0E3}" type="presParOf" srcId="{CB10ADC2-37C5-7B41-8F38-12923F163E11}" destId="{149346CA-95CF-4A4B-B4C9-D714427BCE7E}" srcOrd="3" destOrd="0" presId="urn:microsoft.com/office/officeart/2005/8/layout/cycle2"/>
    <dgm:cxn modelId="{015D5E2D-A8BA-BE47-9E71-7C0BF748A574}" type="presParOf" srcId="{149346CA-95CF-4A4B-B4C9-D714427BCE7E}" destId="{36349A25-7706-334C-BF9F-72E974E3A77D}" srcOrd="0" destOrd="0" presId="urn:microsoft.com/office/officeart/2005/8/layout/cycle2"/>
    <dgm:cxn modelId="{05D5A30B-C744-CC4F-B49C-1C1E6E98F6C3}" type="presParOf" srcId="{CB10ADC2-37C5-7B41-8F38-12923F163E11}" destId="{BDC3D816-6098-3B4D-957F-5F04BBB7BD27}" srcOrd="4" destOrd="0" presId="urn:microsoft.com/office/officeart/2005/8/layout/cycle2"/>
    <dgm:cxn modelId="{F09A03B2-8E36-8A4A-BFCA-C56681D736B8}" type="presParOf" srcId="{CB10ADC2-37C5-7B41-8F38-12923F163E11}" destId="{A20F7365-A8B2-AF45-8EE5-300CE2821DF0}" srcOrd="5" destOrd="0" presId="urn:microsoft.com/office/officeart/2005/8/layout/cycle2"/>
    <dgm:cxn modelId="{4F72EAB4-DFA2-2941-9BB1-6E069A274496}" type="presParOf" srcId="{A20F7365-A8B2-AF45-8EE5-300CE2821DF0}" destId="{42A46E7E-6261-0B45-B6BE-E3957A7028C7}" srcOrd="0" destOrd="0" presId="urn:microsoft.com/office/officeart/2005/8/layout/cycle2"/>
    <dgm:cxn modelId="{DFE5B0B9-C421-584B-9668-5690AEBC8153}" type="presParOf" srcId="{CB10ADC2-37C5-7B41-8F38-12923F163E11}" destId="{23EA54BB-8F22-6B48-B3BE-7CDA018F65D5}" srcOrd="6" destOrd="0" presId="urn:microsoft.com/office/officeart/2005/8/layout/cycle2"/>
    <dgm:cxn modelId="{8C982304-6B74-F644-83A3-658E0B04024C}" type="presParOf" srcId="{CB10ADC2-37C5-7B41-8F38-12923F163E11}" destId="{3B501F75-2B0D-B542-85AA-1105ED0134DA}" srcOrd="7" destOrd="0" presId="urn:microsoft.com/office/officeart/2005/8/layout/cycle2"/>
    <dgm:cxn modelId="{9D1EE767-6A2E-3A41-A760-DD5218734CC7}" type="presParOf" srcId="{3B501F75-2B0D-B542-85AA-1105ED0134DA}" destId="{2694485C-4637-064D-8638-D4B378C40CF5}" srcOrd="0" destOrd="0" presId="urn:microsoft.com/office/officeart/2005/8/layout/cycle2"/>
    <dgm:cxn modelId="{6B2E8657-DD94-6944-BB3B-7ED741941F72}" type="presParOf" srcId="{CB10ADC2-37C5-7B41-8F38-12923F163E11}" destId="{691E9137-FFC6-A048-BF32-2963A936C830}" srcOrd="8" destOrd="0" presId="urn:microsoft.com/office/officeart/2005/8/layout/cycle2"/>
    <dgm:cxn modelId="{AB50139C-0B29-EF42-BB66-E8C3B9C64C68}" type="presParOf" srcId="{CB10ADC2-37C5-7B41-8F38-12923F163E11}" destId="{B12E48B4-3594-A442-86A6-C284E39905CF}" srcOrd="9" destOrd="0" presId="urn:microsoft.com/office/officeart/2005/8/layout/cycle2"/>
    <dgm:cxn modelId="{A81A14AA-C829-7B48-B44B-92718F6DF3D8}" type="presParOf" srcId="{B12E48B4-3594-A442-86A6-C284E39905CF}" destId="{A6E65AD7-C99F-CA46-9BEB-B24775ABD6C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5971D9-F64E-D843-92AD-D57B66346DE9}">
      <dsp:nvSpPr>
        <dsp:cNvPr id="0" name=""/>
        <dsp:cNvSpPr/>
      </dsp:nvSpPr>
      <dsp:spPr>
        <a:xfrm>
          <a:off x="2614969" y="989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Set the Stage</a:t>
          </a:r>
          <a:endParaRPr lang="en-US" sz="2200" kern="1200" dirty="0"/>
        </a:p>
      </dsp:txBody>
      <dsp:txXfrm>
        <a:off x="2847520" y="233540"/>
        <a:ext cx="1122854" cy="1122854"/>
      </dsp:txXfrm>
    </dsp:sp>
    <dsp:sp modelId="{6ED85164-33C7-074A-AE33-0E02DF65697C}">
      <dsp:nvSpPr>
        <dsp:cNvPr id="0" name=""/>
        <dsp:cNvSpPr/>
      </dsp:nvSpPr>
      <dsp:spPr>
        <a:xfrm rot="2160000">
          <a:off x="4152844" y="1220980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4164950" y="1290910"/>
        <a:ext cx="295799" cy="321561"/>
      </dsp:txXfrm>
    </dsp:sp>
    <dsp:sp modelId="{9F1B029C-04B5-F942-904A-1C03874F5655}">
      <dsp:nvSpPr>
        <dsp:cNvPr id="0" name=""/>
        <dsp:cNvSpPr/>
      </dsp:nvSpPr>
      <dsp:spPr>
        <a:xfrm>
          <a:off x="4544685" y="1403010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Gather Data</a:t>
          </a:r>
          <a:endParaRPr lang="en-US" sz="2200" kern="1200" dirty="0"/>
        </a:p>
      </dsp:txBody>
      <dsp:txXfrm>
        <a:off x="4777236" y="1635561"/>
        <a:ext cx="1122854" cy="1122854"/>
      </dsp:txXfrm>
    </dsp:sp>
    <dsp:sp modelId="{149346CA-95CF-4A4B-B4C9-D714427BCE7E}">
      <dsp:nvSpPr>
        <dsp:cNvPr id="0" name=""/>
        <dsp:cNvSpPr/>
      </dsp:nvSpPr>
      <dsp:spPr>
        <a:xfrm rot="6480000">
          <a:off x="4762531" y="3051905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10800000">
        <a:off x="4845504" y="3098809"/>
        <a:ext cx="295799" cy="321561"/>
      </dsp:txXfrm>
    </dsp:sp>
    <dsp:sp modelId="{BDC3D816-6098-3B4D-957F-5F04BBB7BD27}">
      <dsp:nvSpPr>
        <dsp:cNvPr id="0" name=""/>
        <dsp:cNvSpPr/>
      </dsp:nvSpPr>
      <dsp:spPr>
        <a:xfrm>
          <a:off x="3807599" y="3671527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Generate Insights</a:t>
          </a:r>
          <a:endParaRPr lang="en-US" sz="2200" kern="1200" dirty="0"/>
        </a:p>
      </dsp:txBody>
      <dsp:txXfrm>
        <a:off x="4040150" y="3904078"/>
        <a:ext cx="1122854" cy="1122854"/>
      </dsp:txXfrm>
    </dsp:sp>
    <dsp:sp modelId="{A20F7365-A8B2-AF45-8EE5-300CE2821DF0}">
      <dsp:nvSpPr>
        <dsp:cNvPr id="0" name=""/>
        <dsp:cNvSpPr/>
      </dsp:nvSpPr>
      <dsp:spPr>
        <a:xfrm rot="10800000">
          <a:off x="3209621" y="4197538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10800000">
        <a:off x="3336392" y="4304725"/>
        <a:ext cx="295799" cy="321561"/>
      </dsp:txXfrm>
    </dsp:sp>
    <dsp:sp modelId="{23EA54BB-8F22-6B48-B3BE-7CDA018F65D5}">
      <dsp:nvSpPr>
        <dsp:cNvPr id="0" name=""/>
        <dsp:cNvSpPr/>
      </dsp:nvSpPr>
      <dsp:spPr>
        <a:xfrm>
          <a:off x="1422338" y="3671527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Decide What To Do</a:t>
          </a:r>
          <a:endParaRPr lang="en-US" sz="2200" kern="1200" dirty="0"/>
        </a:p>
      </dsp:txBody>
      <dsp:txXfrm>
        <a:off x="1654889" y="3904078"/>
        <a:ext cx="1122854" cy="1122854"/>
      </dsp:txXfrm>
    </dsp:sp>
    <dsp:sp modelId="{3B501F75-2B0D-B542-85AA-1105ED0134DA}">
      <dsp:nvSpPr>
        <dsp:cNvPr id="0" name=""/>
        <dsp:cNvSpPr/>
      </dsp:nvSpPr>
      <dsp:spPr>
        <a:xfrm rot="15120000">
          <a:off x="1640184" y="3074653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10800000">
        <a:off x="1723157" y="3242123"/>
        <a:ext cx="295799" cy="321561"/>
      </dsp:txXfrm>
    </dsp:sp>
    <dsp:sp modelId="{691E9137-FFC6-A048-BF32-2963A936C830}">
      <dsp:nvSpPr>
        <dsp:cNvPr id="0" name=""/>
        <dsp:cNvSpPr/>
      </dsp:nvSpPr>
      <dsp:spPr>
        <a:xfrm>
          <a:off x="685252" y="1403010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Close</a:t>
          </a:r>
          <a:endParaRPr lang="en-US" sz="2200" kern="1200" dirty="0"/>
        </a:p>
      </dsp:txBody>
      <dsp:txXfrm>
        <a:off x="917803" y="1635561"/>
        <a:ext cx="1122854" cy="1122854"/>
      </dsp:txXfrm>
    </dsp:sp>
    <dsp:sp modelId="{B12E48B4-3594-A442-86A6-C284E39905CF}">
      <dsp:nvSpPr>
        <dsp:cNvPr id="0" name=""/>
        <dsp:cNvSpPr/>
      </dsp:nvSpPr>
      <dsp:spPr>
        <a:xfrm rot="19440000">
          <a:off x="2223128" y="1235040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2235234" y="1379484"/>
        <a:ext cx="295799" cy="3215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24A992-206C-1D4F-AEFC-446500C85943}" type="datetimeFigureOut">
              <a:rPr lang="en-US" smtClean="0"/>
              <a:t>09/02/15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2C49CE-4D9C-A544-A31A-53DE4041D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64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Welcome to this training on retrospectives.</a:t>
            </a:r>
          </a:p>
          <a:p>
            <a:endParaRPr lang="en-US" dirty="0" smtClean="0"/>
          </a:p>
          <a:p>
            <a:r>
              <a:rPr lang="en-US" dirty="0" smtClean="0"/>
              <a:t>The timeframe</a:t>
            </a:r>
            <a:r>
              <a:rPr lang="en-US" baseline="0" dirty="0" smtClean="0"/>
              <a:t> for this training is approximately 2 hours after which there will be time for Q&amp;A.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contents of this presentation are licensed under a </a:t>
            </a:r>
            <a:r>
              <a:rPr lang="en-US" b="1" baseline="0" dirty="0" smtClean="0"/>
              <a:t>Creative Commons Attribution-</a:t>
            </a:r>
            <a:r>
              <a:rPr lang="en-US" b="1" baseline="0" dirty="0" err="1" smtClean="0"/>
              <a:t>ShareAlike</a:t>
            </a:r>
            <a:r>
              <a:rPr lang="en-US" b="1" baseline="0" dirty="0" smtClean="0"/>
              <a:t> 4.0 International License</a:t>
            </a:r>
            <a:r>
              <a:rPr lang="en-US" baseline="0" dirty="0" smtClean="0"/>
              <a:t>.	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For more information about the license, visit:</a:t>
            </a:r>
          </a:p>
          <a:p>
            <a:r>
              <a:rPr lang="en-US" baseline="0" dirty="0" smtClean="0"/>
              <a:t>http://</a:t>
            </a:r>
            <a:r>
              <a:rPr lang="en-US" baseline="0" dirty="0" err="1" smtClean="0"/>
              <a:t>creativecommons.org</a:t>
            </a:r>
            <a:r>
              <a:rPr lang="en-US" baseline="0" dirty="0" smtClean="0"/>
              <a:t>/licenses/by-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/4.0/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780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Sometimes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people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have a hard time </a:t>
            </a:r>
            <a:r>
              <a:rPr lang="nl-NL" dirty="0" err="1" smtClean="0"/>
              <a:t>expressing</a:t>
            </a:r>
            <a:r>
              <a:rPr lang="nl-NL" dirty="0" smtClean="0"/>
              <a:t> </a:t>
            </a:r>
            <a:r>
              <a:rPr lang="nl-NL" dirty="0" err="1" smtClean="0"/>
              <a:t>their</a:t>
            </a:r>
            <a:r>
              <a:rPr lang="nl-NL" dirty="0" smtClean="0"/>
              <a:t> </a:t>
            </a:r>
            <a:r>
              <a:rPr lang="nl-NL" dirty="0" err="1" smtClean="0"/>
              <a:t>feelings</a:t>
            </a:r>
            <a:r>
              <a:rPr lang="nl-NL" dirty="0" smtClean="0"/>
              <a:t> </a:t>
            </a:r>
            <a:r>
              <a:rPr lang="nl-NL" dirty="0" err="1" smtClean="0"/>
              <a:t>so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try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phrase</a:t>
            </a:r>
            <a:r>
              <a:rPr lang="nl-NL" dirty="0" smtClean="0"/>
              <a:t> </a:t>
            </a:r>
            <a:r>
              <a:rPr lang="nl-NL" dirty="0" err="1" smtClean="0"/>
              <a:t>your</a:t>
            </a:r>
            <a:r>
              <a:rPr lang="nl-NL" dirty="0" smtClean="0"/>
              <a:t> question in a different way. </a:t>
            </a:r>
          </a:p>
          <a:p>
            <a:r>
              <a:rPr lang="nl-NL" dirty="0" err="1" smtClean="0"/>
              <a:t>Like</a:t>
            </a:r>
            <a:r>
              <a:rPr lang="nl-NL" dirty="0" smtClean="0"/>
              <a:t>: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What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were</a:t>
            </a:r>
            <a:r>
              <a:rPr lang="nl-NL" baseline="0" dirty="0" smtClean="0"/>
              <a:t> the high points, </a:t>
            </a:r>
            <a:r>
              <a:rPr lang="nl-NL" baseline="0" dirty="0" err="1" smtClean="0"/>
              <a:t>what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were</a:t>
            </a:r>
            <a:r>
              <a:rPr lang="nl-NL" baseline="0" dirty="0" smtClean="0"/>
              <a:t> the low points. </a:t>
            </a:r>
            <a:r>
              <a:rPr lang="nl-NL" baseline="0" dirty="0" err="1" smtClean="0"/>
              <a:t>When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were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you</a:t>
            </a:r>
            <a:r>
              <a:rPr lang="nl-NL" baseline="0" dirty="0" smtClean="0"/>
              <a:t> </a:t>
            </a:r>
            <a:r>
              <a:rPr lang="nl-NL" baseline="0" dirty="0" err="1" smtClean="0"/>
              <a:t>excited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come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work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when</a:t>
            </a:r>
            <a:r>
              <a:rPr lang="nl-NL" baseline="0" dirty="0" smtClean="0"/>
              <a:t> was </a:t>
            </a:r>
            <a:r>
              <a:rPr lang="nl-NL" baseline="0" dirty="0" err="1" smtClean="0"/>
              <a:t>coming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work</a:t>
            </a:r>
            <a:r>
              <a:rPr lang="nl-NL" baseline="0" dirty="0" smtClean="0"/>
              <a:t> </a:t>
            </a:r>
            <a:r>
              <a:rPr lang="nl-NL" baseline="0" dirty="0" err="1" smtClean="0"/>
              <a:t>just</a:t>
            </a:r>
            <a:r>
              <a:rPr lang="nl-NL" baseline="0" dirty="0" smtClean="0"/>
              <a:t> a job. </a:t>
            </a:r>
            <a:r>
              <a:rPr lang="nl-NL" baseline="0" dirty="0" err="1" smtClean="0"/>
              <a:t>When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did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you</a:t>
            </a:r>
            <a:r>
              <a:rPr lang="nl-NL" baseline="0" dirty="0" smtClean="0"/>
              <a:t> </a:t>
            </a:r>
            <a:r>
              <a:rPr lang="nl-NL" baseline="0" dirty="0" err="1" smtClean="0"/>
              <a:t>dread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coming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work</a:t>
            </a:r>
            <a:r>
              <a:rPr lang="nl-NL" baseline="0" dirty="0" smtClean="0"/>
              <a:t>?</a:t>
            </a:r>
            <a:endParaRPr lang="nl-NL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9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674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674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Ask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everyone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think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2 changes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they'd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like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implement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write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down on separate index cards. Draw 2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slots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the board.</a:t>
            </a:r>
          </a:p>
          <a:p>
            <a:endParaRPr lang="nl-NL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first team member puts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favorite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change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idea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into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first slot. His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neighbor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puts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favorite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into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second slot. The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third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member has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pitch her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favorite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idea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against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already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hanging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favors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less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team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prefers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idea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it's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swapped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against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hanging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until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everyone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has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presented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both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cards. </a:t>
            </a:r>
          </a:p>
          <a:p>
            <a:endParaRPr lang="nl-NL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Try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start the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circle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dominant team members.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67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 good things come to an end, even the retrospective.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r>
              <a:rPr lang="en-US" baseline="0" dirty="0" smtClean="0"/>
              <a:t> we will look at the following topics: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Why do we do retrospectives.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How to do a retrospective, were we will go through the theory of retrospectives, how they are structured and will look at some examples of each phase in a retrospective.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What do we do in retrospectives. Last but not least we will go through several tips &amp; tricks from real life retrospectives and an overview of resources to learn more about retrospectives.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381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Structuring</a:t>
            </a:r>
            <a:r>
              <a:rPr lang="nl-NL" dirty="0" smtClean="0"/>
              <a:t> </a:t>
            </a:r>
            <a:r>
              <a:rPr lang="nl-NL" dirty="0" err="1" smtClean="0"/>
              <a:t>your</a:t>
            </a:r>
            <a:r>
              <a:rPr lang="nl-NL" dirty="0" smtClean="0"/>
              <a:t> </a:t>
            </a:r>
            <a:r>
              <a:rPr lang="nl-NL" dirty="0" err="1" smtClean="0"/>
              <a:t>retrospectives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way </a:t>
            </a:r>
            <a:r>
              <a:rPr lang="nl-NL" dirty="0" err="1" smtClean="0"/>
              <a:t>will</a:t>
            </a:r>
            <a:r>
              <a:rPr lang="nl-NL" dirty="0" smtClean="0"/>
              <a:t> help </a:t>
            </a:r>
            <a:r>
              <a:rPr lang="nl-NL" dirty="0" err="1" smtClean="0"/>
              <a:t>your</a:t>
            </a:r>
            <a:r>
              <a:rPr lang="nl-NL" dirty="0" smtClean="0"/>
              <a:t> team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1501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the same format over and over again</a:t>
            </a:r>
            <a:r>
              <a:rPr lang="en-US" baseline="0" dirty="0" smtClean="0"/>
              <a:t> endlessly will get people bored.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Boredom in retrospectives is one of the worst things you can have. Bored people are not fully engaged in the retrospective and won’t contribute.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530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530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Triggering</a:t>
            </a:r>
            <a:r>
              <a:rPr lang="en-US" baseline="0" dirty="0" smtClean="0"/>
              <a:t> creativity will bring up discussions that would otherwise not surface.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244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also don’t want to give people the feeling that they are in a pinball machine,</a:t>
            </a:r>
            <a:r>
              <a:rPr lang="en-US" baseline="0" dirty="0" smtClean="0"/>
              <a:t> bouncing in a different direction every time.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When bringing variation in your retrospectives, make sure to find a balance that accommodates the team.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first we will play a game!</a:t>
            </a:r>
          </a:p>
          <a:p>
            <a:endParaRPr lang="en-US" dirty="0" smtClean="0"/>
          </a:p>
          <a:p>
            <a:r>
              <a:rPr lang="en-US" b="1" dirty="0" smtClean="0"/>
              <a:t>[Notes</a:t>
            </a:r>
            <a:r>
              <a:rPr lang="en-US" b="1" baseline="0" dirty="0" smtClean="0"/>
              <a:t> for presenter]</a:t>
            </a:r>
          </a:p>
          <a:p>
            <a:r>
              <a:rPr lang="en-US" baseline="0" dirty="0" smtClean="0"/>
              <a:t>Play a ball game: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3 balls are used in this game.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Make sure a roll of duct-tape is available.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1 person needs to keep time.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1 person needs to record the results on a flip chart.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 group of 6 to 8 people need to pass/throw the balls around. After this first round the group needs to iterate and evaluate to do it faster each iteration with the following requirements: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The order in which the 3 balls are passed needs to stay the same.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Each person needs to make contact with all the balls one by one.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Anything else is allowed.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At the end of each iteration the group evaluates</a:t>
            </a:r>
            <a:r>
              <a:rPr lang="en-US" baseline="0" dirty="0" smtClean="0"/>
              <a:t> and discusses improvements.</a:t>
            </a:r>
          </a:p>
          <a:p>
            <a:pPr marL="628650" lvl="1" indent="-171450">
              <a:buFont typeface="Arial"/>
              <a:buChar char="•"/>
            </a:pPr>
            <a:endParaRPr lang="en-US" baseline="0" dirty="0" smtClean="0"/>
          </a:p>
          <a:p>
            <a:pPr marL="457200" lvl="1" indent="0">
              <a:buFont typeface="Arial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6344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must read for everyone that is learning about</a:t>
            </a:r>
            <a:r>
              <a:rPr lang="en-US" baseline="0" dirty="0" smtClean="0"/>
              <a:t> retrospectives is the book from Esther Derby &amp; Diana Larsen. This book will explain the basic structure of retrospectives as it is also used in this presentation and gives a large number of sample </a:t>
            </a:r>
            <a:r>
              <a:rPr lang="en-US" baseline="0" dirty="0" err="1" smtClean="0"/>
              <a:t>excercises</a:t>
            </a:r>
            <a:r>
              <a:rPr lang="en-US" baseline="0" dirty="0" smtClean="0"/>
              <a:t> for each phase of the retrospective.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229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148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269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Questions?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26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Observe and discuss the results</a:t>
            </a:r>
            <a:r>
              <a:rPr lang="en-US" baseline="0" dirty="0" smtClean="0"/>
              <a:t> of the ball game with the entire group of training participants.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67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learn how we can do retrospectives,</a:t>
            </a:r>
            <a:r>
              <a:rPr lang="en-US" baseline="0" dirty="0" smtClean="0"/>
              <a:t> first we need to understand why we do them.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21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69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948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09/02/15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09/02/15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09/02/15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09/02/15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09/02/15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09/02/15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09/02/15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09/02/15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09/02/15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09/02/15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09/02/15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09/02/15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lans-for-retrospectives.com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jpe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jp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gettingvalueoutofagileretrospectives" TargetMode="External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hyperlink" Target="https://twitter.com/joostmulder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lideshare.net/muldersj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6185" y="4339117"/>
            <a:ext cx="7772400" cy="1470025"/>
          </a:xfrm>
        </p:spPr>
        <p:txBody>
          <a:bodyPr>
            <a:normAutofit/>
          </a:bodyPr>
          <a:lstStyle/>
          <a:p>
            <a:r>
              <a:rPr lang="en-US" sz="6000" b="1" dirty="0" smtClean="0"/>
              <a:t>Agile Retrospectives</a:t>
            </a:r>
            <a:endParaRPr lang="en-US" sz="6000" b="1" dirty="0"/>
          </a:p>
        </p:txBody>
      </p:sp>
      <p:pic>
        <p:nvPicPr>
          <p:cNvPr id="4" name="Picture 3" descr="Mendix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241" y="1039786"/>
            <a:ext cx="2995358" cy="2960730"/>
          </a:xfrm>
          <a:prstGeom prst="rect">
            <a:avLst/>
          </a:prstGeom>
        </p:spPr>
      </p:pic>
      <p:pic>
        <p:nvPicPr>
          <p:cNvPr id="5" name="Picture 4" descr="by-sa.png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935" y="6082628"/>
            <a:ext cx="1951489" cy="68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00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spiralImproCyc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58" y="1173396"/>
            <a:ext cx="7620000" cy="56129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531" y="1716057"/>
            <a:ext cx="5071311" cy="421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45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287686" y="2057828"/>
            <a:ext cx="6800209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88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 if we don’t?</a:t>
            </a:r>
            <a:endParaRPr lang="x-none" sz="88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0567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3888" y="0"/>
            <a:ext cx="9518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0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63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87686" y="2057828"/>
            <a:ext cx="6800209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138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138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313972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The Scrum process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crum_Framewor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26" y="1417638"/>
            <a:ext cx="8475579" cy="4610102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4531895" y="4732421"/>
            <a:ext cx="1697789" cy="1417053"/>
          </a:xfrm>
          <a:prstGeom prst="ellipse">
            <a:avLst/>
          </a:prstGeom>
          <a:noFill/>
          <a:ln w="762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4326" y="5795531"/>
            <a:ext cx="477241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Sprint retrospective</a:t>
            </a:r>
            <a:endParaRPr lang="x-none" sz="4000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30050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The Retrospective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r>
              <a:rPr lang="en-US" dirty="0" smtClean="0"/>
              <a:t>Each sprint should have a retrospective.</a:t>
            </a:r>
          </a:p>
          <a:p>
            <a:r>
              <a:rPr lang="en-US" dirty="0" smtClean="0"/>
              <a:t>It is the last activity in the sprint.</a:t>
            </a:r>
          </a:p>
          <a:p>
            <a:r>
              <a:rPr lang="en-US" dirty="0" smtClean="0"/>
              <a:t>Allocate time for it.</a:t>
            </a:r>
          </a:p>
          <a:p>
            <a:r>
              <a:rPr lang="en-US" dirty="0" smtClean="0"/>
              <a:t>Use the outcomes.</a:t>
            </a:r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117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Retrospective structure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849753155"/>
              </p:ext>
            </p:extLst>
          </p:nvPr>
        </p:nvGraphicFramePr>
        <p:xfrm>
          <a:off x="962526" y="1397000"/>
          <a:ext cx="6817895" cy="5260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6830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4105" y="-160421"/>
            <a:ext cx="9745579" cy="727242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768948" y="-187152"/>
            <a:ext cx="55302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Set the stage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624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Setting the stage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</a:p>
          <a:p>
            <a:r>
              <a:rPr lang="en-US" dirty="0" smtClean="0"/>
              <a:t>Set the context for the retrospective.</a:t>
            </a:r>
          </a:p>
          <a:p>
            <a:r>
              <a:rPr lang="en-US" dirty="0" smtClean="0"/>
              <a:t>Create a comfortable atmosphere.</a:t>
            </a:r>
          </a:p>
          <a:p>
            <a:r>
              <a:rPr lang="en-US" dirty="0" smtClean="0"/>
              <a:t>Get everybody engaged.</a:t>
            </a:r>
          </a:p>
        </p:txBody>
      </p:sp>
    </p:spTree>
    <p:extLst>
      <p:ext uri="{BB962C8B-B14F-4D97-AF65-F5344CB8AC3E}">
        <p14:creationId xmlns:p14="http://schemas.microsoft.com/office/powerpoint/2010/main" val="1541993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058738" y="1457151"/>
            <a:ext cx="5227054" cy="5189280"/>
            <a:chOff x="2058738" y="1229895"/>
            <a:chExt cx="5227054" cy="5189280"/>
          </a:xfrm>
        </p:grpSpPr>
        <p:sp>
          <p:nvSpPr>
            <p:cNvPr id="7" name="Oval 6"/>
            <p:cNvSpPr/>
            <p:nvPr/>
          </p:nvSpPr>
          <p:spPr>
            <a:xfrm>
              <a:off x="2058738" y="1229895"/>
              <a:ext cx="5227054" cy="51892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FFFFFF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rgbClr val="FFFF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828810" y="1326971"/>
              <a:ext cx="1908295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x-none" sz="44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/>
                  <a:cs typeface="Arial"/>
                </a:rPr>
                <a:t>What?</a:t>
              </a:r>
              <a:endParaRPr lang="x-none" sz="4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cs typeface="Arial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Schedule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2847473" y="2299364"/>
            <a:ext cx="3674514" cy="3650433"/>
            <a:chOff x="2847473" y="2072108"/>
            <a:chExt cx="3674514" cy="3650433"/>
          </a:xfrm>
        </p:grpSpPr>
        <p:sp>
          <p:nvSpPr>
            <p:cNvPr id="6" name="Oval 5"/>
            <p:cNvSpPr/>
            <p:nvPr/>
          </p:nvSpPr>
          <p:spPr>
            <a:xfrm>
              <a:off x="2847473" y="2072108"/>
              <a:ext cx="3674514" cy="365043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rgbClr val="FFFF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919075" y="2138948"/>
              <a:ext cx="1720393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x-none" sz="44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/>
                  <a:cs typeface="Arial"/>
                </a:rPr>
                <a:t>How?</a:t>
              </a:r>
              <a:endParaRPr lang="x-none" sz="4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cs typeface="Arial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13144" y="3108908"/>
            <a:ext cx="2755658" cy="2187557"/>
            <a:chOff x="3413144" y="2881652"/>
            <a:chExt cx="2755658" cy="2187557"/>
          </a:xfrm>
        </p:grpSpPr>
        <p:sp>
          <p:nvSpPr>
            <p:cNvPr id="4" name="Oval 3"/>
            <p:cNvSpPr/>
            <p:nvPr/>
          </p:nvSpPr>
          <p:spPr>
            <a:xfrm>
              <a:off x="3710975" y="2881652"/>
              <a:ext cx="2022069" cy="2042713"/>
            </a:xfrm>
            <a:prstGeom prst="ellipse">
              <a:avLst/>
            </a:prstGeom>
            <a:solidFill>
              <a:srgbClr val="376092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rgbClr val="FFFF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413144" y="3487317"/>
              <a:ext cx="2755658" cy="158189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x-none" sz="44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/>
                  <a:cs typeface="Arial"/>
                </a:rPr>
                <a:t>Why?</a:t>
              </a:r>
              <a:endParaRPr lang="x-none" sz="4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453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Setting the stage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As a facilitator:</a:t>
            </a:r>
          </a:p>
          <a:p>
            <a:r>
              <a:rPr lang="en-US" dirty="0" smtClean="0"/>
              <a:t>Welcome everyone to the retrospective.</a:t>
            </a:r>
          </a:p>
          <a:p>
            <a:r>
              <a:rPr lang="en-US" dirty="0" smtClean="0"/>
              <a:t>Explain the goal, </a:t>
            </a:r>
            <a:r>
              <a:rPr lang="en-US" dirty="0" err="1" smtClean="0"/>
              <a:t>timebox</a:t>
            </a:r>
            <a:r>
              <a:rPr lang="en-US" dirty="0" smtClean="0"/>
              <a:t> and agenda.</a:t>
            </a:r>
          </a:p>
          <a:p>
            <a:r>
              <a:rPr lang="en-US" dirty="0" smtClean="0"/>
              <a:t>Use a short check-in exercise to get people engaged.</a:t>
            </a:r>
          </a:p>
        </p:txBody>
      </p:sp>
    </p:spTree>
    <p:extLst>
      <p:ext uri="{BB962C8B-B14F-4D97-AF65-F5344CB8AC3E}">
        <p14:creationId xmlns:p14="http://schemas.microsoft.com/office/powerpoint/2010/main" val="930761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Setting the stage | Example 1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67370" y="1600200"/>
            <a:ext cx="8285746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Check-In:</a:t>
            </a:r>
          </a:p>
          <a:p>
            <a:r>
              <a:rPr lang="en-US" dirty="0" smtClean="0"/>
              <a:t>Ask one question that each person can answer with one word or short phrase.</a:t>
            </a:r>
          </a:p>
          <a:p>
            <a:r>
              <a:rPr lang="en-US" dirty="0" smtClean="0"/>
              <a:t>Each participant answers or explicitly passes.</a:t>
            </a:r>
          </a:p>
          <a:p>
            <a:r>
              <a:rPr lang="en-US" dirty="0" smtClean="0"/>
              <a:t>Don’t go into discussion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Your feeling about the sprint in one word?</a:t>
            </a:r>
          </a:p>
          <a:p>
            <a:pPr lvl="1"/>
            <a:r>
              <a:rPr lang="en-US" dirty="0" smtClean="0"/>
              <a:t>Your hopes for the retrospective?</a:t>
            </a:r>
          </a:p>
          <a:p>
            <a:pPr lvl="1"/>
            <a:r>
              <a:rPr lang="en-US" dirty="0" smtClean="0"/>
              <a:t>What do you need from this session?</a:t>
            </a:r>
          </a:p>
        </p:txBody>
      </p:sp>
    </p:spTree>
    <p:extLst>
      <p:ext uri="{BB962C8B-B14F-4D97-AF65-F5344CB8AC3E}">
        <p14:creationId xmlns:p14="http://schemas.microsoft.com/office/powerpoint/2010/main" val="232340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Setting the stage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Important:</a:t>
            </a:r>
          </a:p>
          <a:p>
            <a:r>
              <a:rPr lang="en-US" dirty="0"/>
              <a:t>Keep it </a:t>
            </a:r>
            <a:r>
              <a:rPr lang="en-US" dirty="0" smtClean="0"/>
              <a:t>short, but don’t skip it.</a:t>
            </a:r>
          </a:p>
          <a:p>
            <a:r>
              <a:rPr lang="en-US" dirty="0" smtClean="0"/>
              <a:t>If you don’t engage them here you wont engage them later on (getting everyone to speak up helps them participate later on).</a:t>
            </a:r>
          </a:p>
        </p:txBody>
      </p:sp>
    </p:spTree>
    <p:extLst>
      <p:ext uri="{BB962C8B-B14F-4D97-AF65-F5344CB8AC3E}">
        <p14:creationId xmlns:p14="http://schemas.microsoft.com/office/powerpoint/2010/main" val="307562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29263" y="-133667"/>
            <a:ext cx="55302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Gather Data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0796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Gather data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</a:p>
          <a:p>
            <a:r>
              <a:rPr lang="en-US" dirty="0" smtClean="0"/>
              <a:t>It creates a shared picture of what happened.</a:t>
            </a:r>
          </a:p>
          <a:p>
            <a:r>
              <a:rPr lang="en-US" dirty="0" smtClean="0"/>
              <a:t>It expands everyone’s perspective.</a:t>
            </a:r>
          </a:p>
          <a:p>
            <a:pPr marL="0" indent="0">
              <a:buNone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542645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Gather data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As a facilitator:</a:t>
            </a:r>
          </a:p>
          <a:p>
            <a:r>
              <a:rPr lang="en-US" dirty="0" smtClean="0"/>
              <a:t>Don’t </a:t>
            </a:r>
            <a:r>
              <a:rPr lang="en-US" dirty="0"/>
              <a:t>just focus on hard facts, feelings are an equally important part of the </a:t>
            </a:r>
            <a:r>
              <a:rPr lang="en-US" dirty="0" smtClean="0"/>
              <a:t>story.</a:t>
            </a:r>
          </a:p>
          <a:p>
            <a:r>
              <a:rPr lang="en-US" dirty="0" smtClean="0"/>
              <a:t>Throughout data gathering help the team on identifying patterns, shifts and surprises. They usually point to something of interest.</a:t>
            </a:r>
            <a:endParaRPr lang="en-US" dirty="0"/>
          </a:p>
          <a:p>
            <a:pPr marL="0" indent="0">
              <a:buNone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4048304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Gather data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kstvak 2"/>
          <p:cNvSpPr txBox="1"/>
          <p:nvPr/>
        </p:nvSpPr>
        <p:spPr>
          <a:xfrm flipH="1">
            <a:off x="1002632" y="3248526"/>
            <a:ext cx="6162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HIER MENSEN ZELF DE WERKVORM LATEN UITZOEKEN, EVEN </a:t>
            </a:r>
            <a:r>
              <a:rPr lang="nl-NL" smtClean="0"/>
              <a:t>SAMEN MAKEN……….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63008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Gather data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Important:</a:t>
            </a:r>
          </a:p>
          <a:p>
            <a:r>
              <a:rPr lang="en-US" dirty="0" smtClean="0"/>
              <a:t>When you skip this step you do not create a common picture and people tend to just verify their own opinions and beliefs.</a:t>
            </a:r>
          </a:p>
        </p:txBody>
      </p:sp>
    </p:spTree>
    <p:extLst>
      <p:ext uri="{BB962C8B-B14F-4D97-AF65-F5344CB8AC3E}">
        <p14:creationId xmlns:p14="http://schemas.microsoft.com/office/powerpoint/2010/main" val="3410036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13793" y="5827726"/>
            <a:ext cx="55302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Generate Insights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3088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Generate insights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</a:p>
          <a:p>
            <a:r>
              <a:rPr lang="en-US" dirty="0" smtClean="0"/>
              <a:t>Identify strengths and issues from the previous iteration considering the data gathered.</a:t>
            </a:r>
          </a:p>
          <a:p>
            <a:pPr marL="0" indent="0">
              <a:buNone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438388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533400"/>
            <a:ext cx="78613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41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Generate insights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As a facilitator:</a:t>
            </a:r>
          </a:p>
          <a:p>
            <a:r>
              <a:rPr lang="en-US" dirty="0" smtClean="0"/>
              <a:t>Lead the team to examine the conditions, interactions and  patterns that contributed to their success.</a:t>
            </a:r>
          </a:p>
          <a:p>
            <a:r>
              <a:rPr lang="en-US" dirty="0" smtClean="0"/>
              <a:t>Investigate breakdowns and deficiencies. Look for risks and unexpected events or outcomes.</a:t>
            </a:r>
          </a:p>
        </p:txBody>
      </p:sp>
    </p:spTree>
    <p:extLst>
      <p:ext uri="{BB962C8B-B14F-4D97-AF65-F5344CB8AC3E}">
        <p14:creationId xmlns:p14="http://schemas.microsoft.com/office/powerpoint/2010/main" val="25579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Generate insights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l-NL" b="1" dirty="0" err="1"/>
              <a:t>Perfection</a:t>
            </a:r>
            <a:r>
              <a:rPr lang="nl-NL" b="1" dirty="0"/>
              <a:t> Game</a:t>
            </a:r>
            <a:r>
              <a:rPr lang="en-US" b="1" dirty="0" smtClean="0"/>
              <a:t>:</a:t>
            </a:r>
          </a:p>
          <a:p>
            <a:pPr marL="0" indent="0">
              <a:buNone/>
            </a:pP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 make the next sprint a perfect 10 out of 10? </a:t>
            </a:r>
            <a:endParaRPr lang="en-US" b="1" dirty="0" smtClean="0"/>
          </a:p>
          <a:p>
            <a:r>
              <a:rPr lang="nl-NL" dirty="0" err="1"/>
              <a:t>Prepare</a:t>
            </a:r>
            <a:r>
              <a:rPr lang="nl-NL" dirty="0"/>
              <a:t> a flip </a:t>
            </a:r>
            <a:r>
              <a:rPr lang="nl-NL" dirty="0" err="1"/>
              <a:t>chart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2 columns, a slim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'Rating' </a:t>
            </a:r>
            <a:r>
              <a:rPr lang="nl-NL" dirty="0" err="1"/>
              <a:t>and</a:t>
            </a:r>
            <a:r>
              <a:rPr lang="nl-NL" dirty="0"/>
              <a:t> a </a:t>
            </a:r>
            <a:r>
              <a:rPr lang="nl-NL" dirty="0" err="1"/>
              <a:t>wide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'</a:t>
            </a:r>
            <a:r>
              <a:rPr lang="nl-NL" dirty="0" smtClean="0"/>
              <a:t>Actions’.</a:t>
            </a:r>
          </a:p>
          <a:p>
            <a:r>
              <a:rPr lang="nl-NL" dirty="0" err="1" smtClean="0"/>
              <a:t>Everyone</a:t>
            </a:r>
            <a:r>
              <a:rPr lang="nl-NL" dirty="0" smtClean="0"/>
              <a:t> </a:t>
            </a:r>
            <a:r>
              <a:rPr lang="nl-NL" dirty="0" err="1"/>
              <a:t>rates</a:t>
            </a:r>
            <a:r>
              <a:rPr lang="nl-NL" dirty="0"/>
              <a:t> the last sprint on a </a:t>
            </a:r>
            <a:r>
              <a:rPr lang="nl-NL" dirty="0" err="1"/>
              <a:t>scale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1 </a:t>
            </a:r>
            <a:r>
              <a:rPr lang="nl-NL" dirty="0" err="1"/>
              <a:t>to</a:t>
            </a:r>
            <a:r>
              <a:rPr lang="nl-NL" dirty="0"/>
              <a:t> 10</a:t>
            </a:r>
            <a:r>
              <a:rPr lang="nl-NL" dirty="0" smtClean="0"/>
              <a:t>.</a:t>
            </a:r>
          </a:p>
          <a:p>
            <a:r>
              <a:rPr lang="nl-NL" dirty="0" err="1" smtClean="0"/>
              <a:t>Then</a:t>
            </a:r>
            <a:r>
              <a:rPr lang="nl-NL" dirty="0" smtClean="0"/>
              <a:t> </a:t>
            </a:r>
            <a:r>
              <a:rPr lang="nl-NL" dirty="0" err="1"/>
              <a:t>they</a:t>
            </a:r>
            <a:r>
              <a:rPr lang="nl-NL" dirty="0"/>
              <a:t> have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suggest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action(s) </a:t>
            </a:r>
            <a:r>
              <a:rPr lang="nl-NL" dirty="0" err="1"/>
              <a:t>would</a:t>
            </a:r>
            <a:r>
              <a:rPr lang="nl-NL" dirty="0"/>
              <a:t> make the next sprint a perfect 10.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845888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Generate insights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Important:</a:t>
            </a:r>
          </a:p>
          <a:p>
            <a:r>
              <a:rPr lang="en-US" dirty="0" smtClean="0"/>
              <a:t>When you skip this step, the team may not understand how events, behaviors or circumstances affect their ability to develop software. It prevents jumping to conclusions.</a:t>
            </a:r>
          </a:p>
          <a:p>
            <a:r>
              <a:rPr lang="en-US" dirty="0"/>
              <a:t>Time spent generating insights helps ensure that when your team plans an improvement, its one that will make a positive </a:t>
            </a:r>
            <a:r>
              <a:rPr lang="en-US" dirty="0" smtClean="0"/>
              <a:t>difference.</a:t>
            </a:r>
          </a:p>
        </p:txBody>
      </p:sp>
    </p:spTree>
    <p:extLst>
      <p:ext uri="{BB962C8B-B14F-4D97-AF65-F5344CB8AC3E}">
        <p14:creationId xmlns:p14="http://schemas.microsoft.com/office/powerpoint/2010/main" val="178891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1789" y="0"/>
            <a:ext cx="10226842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576" y="-79295"/>
            <a:ext cx="55302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Decide what to do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7928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Decide what to do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</a:p>
          <a:p>
            <a:r>
              <a:rPr lang="en-US" dirty="0" smtClean="0"/>
              <a:t>For the team to find improvements that they can commit to and that will have a positive effect.</a:t>
            </a:r>
          </a:p>
        </p:txBody>
      </p:sp>
    </p:spTree>
    <p:extLst>
      <p:ext uri="{BB962C8B-B14F-4D97-AF65-F5344CB8AC3E}">
        <p14:creationId xmlns:p14="http://schemas.microsoft.com/office/powerpoint/2010/main" val="1145057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Decide what to do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As a facilitator:</a:t>
            </a:r>
          </a:p>
          <a:p>
            <a:r>
              <a:rPr lang="en-US" dirty="0"/>
              <a:t>P</a:t>
            </a:r>
            <a:r>
              <a:rPr lang="en-US" dirty="0" smtClean="0"/>
              <a:t>rovide </a:t>
            </a:r>
            <a:r>
              <a:rPr lang="en-US" dirty="0"/>
              <a:t>structure and guidance for your team to plan experiments and </a:t>
            </a:r>
            <a:r>
              <a:rPr lang="en-US" dirty="0" smtClean="0"/>
              <a:t>actions.</a:t>
            </a:r>
          </a:p>
        </p:txBody>
      </p:sp>
    </p:spTree>
    <p:extLst>
      <p:ext uri="{BB962C8B-B14F-4D97-AF65-F5344CB8AC3E}">
        <p14:creationId xmlns:p14="http://schemas.microsoft.com/office/powerpoint/2010/main" val="1980428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Decide what to do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b="1" dirty="0"/>
              <a:t>Pitch</a:t>
            </a:r>
            <a:r>
              <a:rPr lang="en-US" b="1" dirty="0" smtClean="0"/>
              <a:t>:</a:t>
            </a:r>
          </a:p>
          <a:p>
            <a:pPr marL="0" indent="0">
              <a:buNone/>
            </a:pPr>
            <a:r>
              <a:rPr lang="nl-NL" dirty="0" err="1"/>
              <a:t>Ideas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actions </a:t>
            </a:r>
            <a:r>
              <a:rPr lang="nl-NL" dirty="0" err="1"/>
              <a:t>compete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2 </a:t>
            </a:r>
            <a:r>
              <a:rPr lang="nl-NL" dirty="0" err="1"/>
              <a:t>available</a:t>
            </a:r>
            <a:r>
              <a:rPr lang="nl-NL" dirty="0"/>
              <a:t> 'Will do'-</a:t>
            </a:r>
            <a:r>
              <a:rPr lang="nl-NL" dirty="0" err="1" smtClean="0"/>
              <a:t>slots</a:t>
            </a:r>
            <a:r>
              <a:rPr lang="nl-NL" dirty="0" smtClean="0"/>
              <a:t>.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3" name="Rechthoek 2"/>
          <p:cNvSpPr/>
          <p:nvPr/>
        </p:nvSpPr>
        <p:spPr>
          <a:xfrm>
            <a:off x="1711158" y="3743159"/>
            <a:ext cx="2366211" cy="155073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200" b="1" dirty="0" smtClean="0">
                <a:solidFill>
                  <a:schemeClr val="bg1"/>
                </a:solidFill>
              </a:rPr>
              <a:t>WILL DO</a:t>
            </a:r>
          </a:p>
          <a:p>
            <a:pPr algn="ctr"/>
            <a:r>
              <a:rPr lang="nl-NL" sz="3200" b="1" dirty="0" smtClean="0">
                <a:solidFill>
                  <a:schemeClr val="bg1"/>
                </a:solidFill>
              </a:rPr>
              <a:t>slot 1</a:t>
            </a:r>
            <a:endParaRPr lang="nl-NL" sz="3200" b="1" dirty="0">
              <a:solidFill>
                <a:schemeClr val="bg1"/>
              </a:solidFill>
            </a:endParaRPr>
          </a:p>
        </p:txBody>
      </p:sp>
      <p:sp>
        <p:nvSpPr>
          <p:cNvPr id="7" name="Rechthoek 6"/>
          <p:cNvSpPr/>
          <p:nvPr/>
        </p:nvSpPr>
        <p:spPr>
          <a:xfrm>
            <a:off x="4777874" y="3743159"/>
            <a:ext cx="2366211" cy="155073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200" b="1" dirty="0" smtClean="0">
                <a:solidFill>
                  <a:schemeClr val="bg1"/>
                </a:solidFill>
              </a:rPr>
              <a:t>WILL DO</a:t>
            </a:r>
          </a:p>
          <a:p>
            <a:pPr algn="ctr"/>
            <a:r>
              <a:rPr lang="nl-NL" sz="3200" b="1" dirty="0" smtClean="0">
                <a:solidFill>
                  <a:schemeClr val="bg1"/>
                </a:solidFill>
              </a:rPr>
              <a:t>slot 2</a:t>
            </a:r>
            <a:endParaRPr lang="nl-NL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057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Decide what to do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 txBox="1">
            <a:spLocks/>
          </p:cNvSpPr>
          <p:nvPr/>
        </p:nvSpPr>
        <p:spPr>
          <a:xfrm>
            <a:off x="401054" y="1613569"/>
            <a:ext cx="828574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/>
              <a:t>Important:</a:t>
            </a:r>
          </a:p>
          <a:p>
            <a:r>
              <a:rPr lang="en-US" dirty="0" smtClean="0"/>
              <a:t>Use an appropriate indicator to choose, for example dot voting, or roman voting (thumbs)</a:t>
            </a:r>
          </a:p>
          <a:p>
            <a:r>
              <a:rPr lang="en-US" dirty="0" smtClean="0"/>
              <a:t>Help the team limit the amount of improvements (1-3)</a:t>
            </a:r>
          </a:p>
          <a:p>
            <a:r>
              <a:rPr lang="en-US" dirty="0" smtClean="0"/>
              <a:t>Make them actionable and easy to include in the sprint planning by creating story cards or backlog items</a:t>
            </a:r>
          </a:p>
        </p:txBody>
      </p:sp>
    </p:spTree>
    <p:extLst>
      <p:ext uri="{BB962C8B-B14F-4D97-AF65-F5344CB8AC3E}">
        <p14:creationId xmlns:p14="http://schemas.microsoft.com/office/powerpoint/2010/main" val="2994800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576" y="-79295"/>
            <a:ext cx="822158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Close the retrospective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291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Close </a:t>
            </a:r>
            <a:r>
              <a:rPr lang="en-US" dirty="0"/>
              <a:t>the retrospective</a:t>
            </a:r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</a:p>
          <a:p>
            <a:r>
              <a:rPr lang="en-US" dirty="0" smtClean="0"/>
              <a:t>Decide </a:t>
            </a:r>
            <a:r>
              <a:rPr lang="en-US" dirty="0"/>
              <a:t>how </a:t>
            </a:r>
            <a:r>
              <a:rPr lang="en-US" dirty="0" smtClean="0"/>
              <a:t>the team will </a:t>
            </a:r>
            <a:r>
              <a:rPr lang="en-US" dirty="0"/>
              <a:t>retain what they’ve learned from the </a:t>
            </a:r>
            <a:r>
              <a:rPr lang="en-US" dirty="0" smtClean="0"/>
              <a:t>retrospective. How to document the experience and plan for follow-up.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700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bserve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70000"/>
            <a:ext cx="88392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88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Close </a:t>
            </a:r>
            <a:r>
              <a:rPr lang="en-US" dirty="0"/>
              <a:t>the retrospective</a:t>
            </a:r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As a facilitator:</a:t>
            </a:r>
          </a:p>
          <a:p>
            <a:r>
              <a:rPr lang="en-US" dirty="0" smtClean="0"/>
              <a:t>End the retrospective decisively, don’t let people (or their energy) dribble away.</a:t>
            </a:r>
          </a:p>
          <a:p>
            <a:r>
              <a:rPr lang="en-US" dirty="0" smtClean="0"/>
              <a:t>Close </a:t>
            </a:r>
            <a:r>
              <a:rPr lang="en-US" dirty="0"/>
              <a:t>the retrospective with an appreciation for the hard work everyone did both during the iteration and during the </a:t>
            </a:r>
            <a:r>
              <a:rPr lang="en-US" dirty="0" smtClean="0"/>
              <a:t>retrospective.</a:t>
            </a:r>
            <a:endParaRPr lang="en-US" dirty="0"/>
          </a:p>
          <a:p>
            <a:pPr marL="0" indent="0">
              <a:buNone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065083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Close </a:t>
            </a:r>
            <a:r>
              <a:rPr lang="en-US" dirty="0"/>
              <a:t>the retrospective</a:t>
            </a:r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Amazon review:</a:t>
            </a:r>
          </a:p>
          <a:p>
            <a:r>
              <a:rPr lang="en-US" dirty="0" smtClean="0"/>
              <a:t>Write a short Amazon style review on the retrospective with:</a:t>
            </a:r>
          </a:p>
          <a:p>
            <a:pPr lvl="1"/>
            <a:r>
              <a:rPr lang="en-US" dirty="0" smtClean="0"/>
              <a:t>Star rating 1 to 5</a:t>
            </a:r>
          </a:p>
          <a:p>
            <a:pPr lvl="1"/>
            <a:r>
              <a:rPr lang="en-US" dirty="0" smtClean="0"/>
              <a:t>Title</a:t>
            </a:r>
          </a:p>
          <a:p>
            <a:pPr lvl="1"/>
            <a:r>
              <a:rPr lang="en-US" dirty="0" smtClean="0"/>
              <a:t>Content</a:t>
            </a:r>
          </a:p>
          <a:p>
            <a:r>
              <a:rPr lang="en-US" dirty="0" smtClean="0"/>
              <a:t>Let everyone read out their review.</a:t>
            </a:r>
          </a:p>
          <a:p>
            <a:r>
              <a:rPr lang="en-US" dirty="0" smtClean="0"/>
              <a:t>Record the star rating on a flip chart.</a:t>
            </a:r>
          </a:p>
        </p:txBody>
      </p:sp>
      <p:pic>
        <p:nvPicPr>
          <p:cNvPr id="3" name="Picture 2" descr="Screen Shot 2015-02-04 at 13.51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474" y="2887579"/>
            <a:ext cx="4692431" cy="181688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5764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Close the retrospective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401054" y="1613569"/>
            <a:ext cx="828574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/>
              <a:t>Important:</a:t>
            </a:r>
          </a:p>
          <a:p>
            <a:r>
              <a:rPr lang="en-US" dirty="0" smtClean="0"/>
              <a:t>Facilitators value feedback to, so before </a:t>
            </a:r>
            <a:r>
              <a:rPr lang="en-US" dirty="0"/>
              <a:t>you end, take a few minutes to perform a retrospective on the </a:t>
            </a:r>
            <a:r>
              <a:rPr lang="en-US" dirty="0" smtClean="0"/>
              <a:t>retrospective.</a:t>
            </a:r>
          </a:p>
        </p:txBody>
      </p:sp>
    </p:spTree>
    <p:extLst>
      <p:ext uri="{BB962C8B-B14F-4D97-AF65-F5344CB8AC3E}">
        <p14:creationId xmlns:p14="http://schemas.microsoft.com/office/powerpoint/2010/main" val="452282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this format?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401054" y="1613569"/>
            <a:ext cx="8285746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b="1" dirty="0" err="1"/>
              <a:t>Structuring</a:t>
            </a:r>
            <a:r>
              <a:rPr lang="nl-NL" b="1" dirty="0"/>
              <a:t> </a:t>
            </a:r>
            <a:r>
              <a:rPr lang="nl-NL" b="1" dirty="0" err="1"/>
              <a:t>your</a:t>
            </a:r>
            <a:r>
              <a:rPr lang="nl-NL" b="1" dirty="0"/>
              <a:t> </a:t>
            </a:r>
            <a:r>
              <a:rPr lang="nl-NL" b="1" dirty="0" err="1"/>
              <a:t>retrospectives</a:t>
            </a:r>
            <a:r>
              <a:rPr lang="nl-NL" b="1" dirty="0"/>
              <a:t> </a:t>
            </a:r>
            <a:r>
              <a:rPr lang="nl-NL" b="1" dirty="0" err="1"/>
              <a:t>this</a:t>
            </a:r>
            <a:r>
              <a:rPr lang="nl-NL" b="1" dirty="0"/>
              <a:t> way </a:t>
            </a:r>
            <a:r>
              <a:rPr lang="nl-NL" b="1" dirty="0" err="1"/>
              <a:t>will</a:t>
            </a:r>
            <a:r>
              <a:rPr lang="nl-NL" b="1" dirty="0"/>
              <a:t> help </a:t>
            </a:r>
            <a:r>
              <a:rPr lang="nl-NL" b="1" dirty="0" err="1"/>
              <a:t>your</a:t>
            </a:r>
            <a:r>
              <a:rPr lang="nl-NL" b="1" dirty="0"/>
              <a:t> team </a:t>
            </a:r>
            <a:r>
              <a:rPr lang="nl-NL" b="1" dirty="0" err="1"/>
              <a:t>to</a:t>
            </a:r>
            <a:r>
              <a:rPr lang="nl-NL" b="1" dirty="0"/>
              <a:t> </a:t>
            </a:r>
            <a:endParaRPr lang="en-US" b="1" dirty="0" smtClean="0"/>
          </a:p>
          <a:p>
            <a:r>
              <a:rPr lang="en-US" dirty="0" smtClean="0"/>
              <a:t>Understand different points of view</a:t>
            </a:r>
          </a:p>
          <a:p>
            <a:r>
              <a:rPr lang="en-US" dirty="0" smtClean="0"/>
              <a:t>Follow a natural order of thinking</a:t>
            </a:r>
          </a:p>
          <a:p>
            <a:r>
              <a:rPr lang="en-US" dirty="0" smtClean="0"/>
              <a:t>Take a comprehensive view of the team’s current methods and practices</a:t>
            </a:r>
          </a:p>
          <a:p>
            <a:r>
              <a:rPr lang="en-US" dirty="0" smtClean="0"/>
              <a:t>Allow the conversation to go where it needs to go, rather than predetermining the outcome</a:t>
            </a:r>
          </a:p>
          <a:p>
            <a:r>
              <a:rPr lang="en-US" dirty="0" smtClean="0"/>
              <a:t>Leave the retrospective with concrete action and experiments for the next iteration</a:t>
            </a:r>
          </a:p>
        </p:txBody>
      </p:sp>
    </p:spTree>
    <p:extLst>
      <p:ext uri="{BB962C8B-B14F-4D97-AF65-F5344CB8AC3E}">
        <p14:creationId xmlns:p14="http://schemas.microsoft.com/office/powerpoint/2010/main" val="1851767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87686" y="2057828"/>
            <a:ext cx="6800209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138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138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177491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Tips &amp; Tricks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8" y="2207291"/>
            <a:ext cx="5360738" cy="35678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1054" y="1428157"/>
            <a:ext cx="84222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 retrospective takes preparation time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419514" y="4896740"/>
            <a:ext cx="220044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How much?</a:t>
            </a:r>
            <a:endParaRPr lang="en-US" sz="1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474" y="2187882"/>
            <a:ext cx="2622894" cy="26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60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1054" y="1428157"/>
            <a:ext cx="84222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Prepare to throw your plan away.</a:t>
            </a:r>
            <a:endParaRPr lang="en-US" sz="1600" dirty="0"/>
          </a:p>
        </p:txBody>
      </p:sp>
      <p:pic>
        <p:nvPicPr>
          <p:cNvPr id="3" name="Picture 2" descr="throw_away_pl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91" y="2179052"/>
            <a:ext cx="4667287" cy="426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91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1054" y="1428157"/>
            <a:ext cx="84222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But keep facilitating.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69389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7686" y="1671053"/>
            <a:ext cx="842221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Ask for help: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 colleague. 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 Scrum master from another team.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An agile coach.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The agile community.</a:t>
            </a:r>
          </a:p>
          <a:p>
            <a:pPr marL="457200" indent="-457200">
              <a:buFont typeface="Arial"/>
              <a:buChar char="•"/>
            </a:pPr>
            <a:endParaRPr lang="en-US" sz="2800" dirty="0" smtClean="0"/>
          </a:p>
          <a:p>
            <a:endParaRPr lang="en-US" sz="16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900" y="3306907"/>
            <a:ext cx="1907005" cy="262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19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87686" y="2057828"/>
            <a:ext cx="6800209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138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138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837739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7686" y="1671053"/>
            <a:ext cx="842221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The Retro</a:t>
            </a:r>
            <a:r>
              <a:rPr lang="en-US" sz="3200" b="1" dirty="0"/>
              <a:t>-</a:t>
            </a:r>
            <a:r>
              <a:rPr lang="en-US" sz="3200" b="1" dirty="0" smtClean="0"/>
              <a:t>Mat</a:t>
            </a:r>
            <a:r>
              <a:rPr lang="en-US" sz="3200" b="1" dirty="0"/>
              <a:t>:</a:t>
            </a:r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sz="2800" dirty="0" smtClean="0">
                <a:hlinkClick r:id="rId2"/>
              </a:rPr>
              <a:t>http</a:t>
            </a:r>
            <a:r>
              <a:rPr lang="en-US" sz="2800" dirty="0">
                <a:hlinkClick r:id="rId2"/>
              </a:rPr>
              <a:t>://www.plans-for-</a:t>
            </a:r>
            <a:r>
              <a:rPr lang="en-US" sz="2800" dirty="0" smtClean="0">
                <a:hlinkClick r:id="rId2"/>
              </a:rPr>
              <a:t>retrospectives.com</a:t>
            </a:r>
            <a:r>
              <a:rPr lang="en-US" sz="2800" dirty="0" smtClean="0"/>
              <a:t> </a:t>
            </a:r>
            <a:endParaRPr lang="en-US" sz="1400" dirty="0" smtClean="0">
              <a:solidFill>
                <a:srgbClr val="C6D9F1"/>
              </a:solidFill>
            </a:endParaRPr>
          </a:p>
          <a:p>
            <a:endParaRPr lang="en-US" sz="16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169" y="2848570"/>
            <a:ext cx="3810000" cy="308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1209" y="2848570"/>
            <a:ext cx="4355950" cy="332348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061368" y="3943684"/>
            <a:ext cx="1189789" cy="82884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24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Location &amp; Environment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371" y="1589935"/>
            <a:ext cx="6229682" cy="4291263"/>
          </a:xfrm>
          <a:prstGeom prst="rect">
            <a:avLst/>
          </a:prstGeom>
        </p:spPr>
      </p:pic>
      <p:sp>
        <p:nvSpPr>
          <p:cNvPr id="6" name="Multiply 5"/>
          <p:cNvSpPr/>
          <p:nvPr/>
        </p:nvSpPr>
        <p:spPr>
          <a:xfrm>
            <a:off x="-414421" y="949743"/>
            <a:ext cx="10427367" cy="5440362"/>
          </a:xfrm>
          <a:prstGeom prst="mathMultiply">
            <a:avLst>
              <a:gd name="adj1" fmla="val 951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61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Location &amp; Environment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Pay attention to the location and environment:</a:t>
            </a:r>
          </a:p>
          <a:p>
            <a:r>
              <a:rPr lang="en-US" dirty="0" smtClean="0"/>
              <a:t>Get rid of meeting room tables.</a:t>
            </a:r>
          </a:p>
          <a:p>
            <a:r>
              <a:rPr lang="en-US" dirty="0" smtClean="0"/>
              <a:t>People should be able to move freely.</a:t>
            </a:r>
          </a:p>
          <a:p>
            <a:r>
              <a:rPr lang="en-US" dirty="0" smtClean="0"/>
              <a:t>Light and oxygen.</a:t>
            </a:r>
          </a:p>
          <a:p>
            <a:r>
              <a:rPr lang="en-US" dirty="0" smtClean="0"/>
              <a:t>Facilitation supplies galore.</a:t>
            </a:r>
          </a:p>
        </p:txBody>
      </p:sp>
    </p:spTree>
    <p:extLst>
      <p:ext uri="{BB962C8B-B14F-4D97-AF65-F5344CB8AC3E}">
        <p14:creationId xmlns:p14="http://schemas.microsoft.com/office/powerpoint/2010/main" val="1714915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Location &amp; Environment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4" y="2389324"/>
            <a:ext cx="4732420" cy="33659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474" y="4345321"/>
            <a:ext cx="2213897" cy="14833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502" y="1894695"/>
            <a:ext cx="3357406" cy="20228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27793" y="4619587"/>
            <a:ext cx="144378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Music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615553" y="3653601"/>
            <a:ext cx="207124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Snacks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50700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Location &amp; Environment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But we don’t have suitable locations.</a:t>
            </a:r>
            <a:br>
              <a:rPr lang="en-US" b="1" dirty="0" smtClean="0"/>
            </a:b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Be creative:</a:t>
            </a:r>
          </a:p>
          <a:p>
            <a:r>
              <a:rPr lang="en-US" dirty="0" smtClean="0"/>
              <a:t>Atrium.</a:t>
            </a:r>
          </a:p>
          <a:p>
            <a:r>
              <a:rPr lang="en-US" dirty="0" smtClean="0"/>
              <a:t>Canteen.</a:t>
            </a:r>
          </a:p>
          <a:p>
            <a:r>
              <a:rPr lang="en-US" dirty="0" smtClean="0"/>
              <a:t>Local restaurants and bars.</a:t>
            </a:r>
          </a:p>
          <a:p>
            <a:r>
              <a:rPr lang="en-US" dirty="0" smtClean="0"/>
              <a:t>Roof terrace.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067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80" y="1420104"/>
            <a:ext cx="8348689" cy="467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93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961149"/>
            <a:ext cx="8229600" cy="3346116"/>
          </a:xfrm>
        </p:spPr>
        <p:txBody>
          <a:bodyPr/>
          <a:lstStyle/>
          <a:p>
            <a:pPr marL="0" indent="0" algn="ctr">
              <a:buNone/>
            </a:pPr>
            <a:r>
              <a:rPr lang="en-US" sz="11500" b="1" dirty="0" smtClean="0"/>
              <a:t>100+ </a:t>
            </a:r>
          </a:p>
          <a:p>
            <a:pPr marL="0" indent="0" algn="ctr">
              <a:buNone/>
            </a:pP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retrospective formats available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4126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62" y="2124670"/>
            <a:ext cx="2857500" cy="3810000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47582" y="1439784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Trigger creativity.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6" name="Picture 5" descr="2013-09-16T07-53-33_2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272" y="2145721"/>
            <a:ext cx="5093368" cy="38200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10" y="2199193"/>
            <a:ext cx="3873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43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4" y="1698374"/>
            <a:ext cx="2446420" cy="32764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073" y="1698374"/>
            <a:ext cx="5428832" cy="32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24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85" y="1417637"/>
            <a:ext cx="8422219" cy="463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45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Screen Shot 2015-02-01 at 17.56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543342" y="4767179"/>
            <a:ext cx="5956300" cy="1582821"/>
            <a:chOff x="2543342" y="4767179"/>
            <a:chExt cx="5956300" cy="1582821"/>
          </a:xfrm>
        </p:grpSpPr>
        <p:pic>
          <p:nvPicPr>
            <p:cNvPr id="7" name="Picture 6" descr="Screen Shot 2015-02-01 at 17.56.59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3342" y="4767179"/>
              <a:ext cx="5956300" cy="10541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chemeClr val="bg1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9" name="Straight Arrow Connector 8"/>
            <p:cNvCxnSpPr>
              <a:stCxn id="7" idx="2"/>
            </p:cNvCxnSpPr>
            <p:nvPr/>
          </p:nvCxnSpPr>
          <p:spPr>
            <a:xfrm flipH="1">
              <a:off x="5080000" y="5821279"/>
              <a:ext cx="441492" cy="528721"/>
            </a:xfrm>
            <a:prstGeom prst="straightConnector1">
              <a:avLst/>
            </a:prstGeom>
            <a:ln w="76200" cmpd="sng">
              <a:solidFill>
                <a:srgbClr val="00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5539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Facilitation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054" y="1450968"/>
            <a:ext cx="84756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Split up in small groups to get everyone’s input.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94230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Facilitation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4" y="2139540"/>
            <a:ext cx="5569534" cy="40898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401054" y="1450968"/>
            <a:ext cx="84756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To facilitate or to participate, that’s the question.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44796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Facilitation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054" y="1450968"/>
            <a:ext cx="84756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Evaluate yourself as a facilitator</a:t>
            </a:r>
          </a:p>
        </p:txBody>
      </p:sp>
      <p:pic>
        <p:nvPicPr>
          <p:cNvPr id="3" name="Picture 2" descr="evalua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48" y="2332789"/>
            <a:ext cx="5743073" cy="431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83685" y="2035744"/>
            <a:ext cx="133684" cy="4715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flipV="1">
            <a:off x="534738" y="6550524"/>
            <a:ext cx="6082632" cy="200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687138" y="2265949"/>
            <a:ext cx="6082632" cy="200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7686" y="2008098"/>
            <a:ext cx="507992" cy="4715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755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Facilitation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054" y="1457742"/>
            <a:ext cx="847569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Evaluate yourself as a facilitator</a:t>
            </a:r>
          </a:p>
          <a:p>
            <a:endParaRPr lang="en-US" sz="3200" dirty="0"/>
          </a:p>
          <a:p>
            <a:r>
              <a:rPr lang="en-US" sz="3200" dirty="0" smtClean="0"/>
              <a:t>Example: close the retro with </a:t>
            </a:r>
            <a:br>
              <a:rPr lang="en-US" sz="3200" dirty="0" smtClean="0"/>
            </a:br>
            <a:r>
              <a:rPr lang="en-US" sz="3200" dirty="0" smtClean="0"/>
              <a:t>“helped, hindered, hypothesis"</a:t>
            </a:r>
          </a:p>
        </p:txBody>
      </p:sp>
    </p:spTree>
    <p:extLst>
      <p:ext uri="{BB962C8B-B14F-4D97-AF65-F5344CB8AC3E}">
        <p14:creationId xmlns:p14="http://schemas.microsoft.com/office/powerpoint/2010/main" val="4262181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Remote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054" y="1457742"/>
            <a:ext cx="84756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780948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49795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4" y="1671052"/>
            <a:ext cx="3145409" cy="37744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56526" y="1671053"/>
            <a:ext cx="50667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 must read:</a:t>
            </a:r>
          </a:p>
          <a:p>
            <a:r>
              <a:rPr lang="en-US" sz="2000" dirty="0" smtClean="0"/>
              <a:t>Agile retrospectives, making good teams great</a:t>
            </a:r>
          </a:p>
          <a:p>
            <a:r>
              <a:rPr lang="en-US" sz="2000" dirty="0" smtClean="0"/>
              <a:t>Esther Derby &amp; Diana Larsen</a:t>
            </a:r>
            <a:endParaRPr lang="en-US" sz="20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068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15895" y="1671053"/>
            <a:ext cx="550778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Retrospective exercises</a:t>
            </a:r>
          </a:p>
          <a:p>
            <a:endParaRPr lang="en-US" sz="3200" b="1" dirty="0" smtClean="0"/>
          </a:p>
          <a:p>
            <a:r>
              <a:rPr lang="en-US" sz="2000" dirty="0" err="1" smtClean="0"/>
              <a:t>Availabe</a:t>
            </a:r>
            <a:r>
              <a:rPr lang="en-US" sz="2000" dirty="0" smtClean="0"/>
              <a:t> for free online on </a:t>
            </a:r>
            <a:r>
              <a:rPr lang="en-US" sz="2000" dirty="0" err="1" smtClean="0"/>
              <a:t>LeanPub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1600" dirty="0">
                <a:hlinkClick r:id="rId3"/>
              </a:rPr>
              <a:t>https://leanpub.com/</a:t>
            </a:r>
            <a:r>
              <a:rPr lang="en-US" sz="1600" dirty="0" smtClean="0">
                <a:hlinkClick r:id="rId3"/>
              </a:rPr>
              <a:t>gettingvalueoutofagileretrospectives</a:t>
            </a:r>
            <a:endParaRPr lang="en-US" sz="1600" dirty="0" smtClean="0"/>
          </a:p>
          <a:p>
            <a:endParaRPr lang="en-US" sz="16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creen Shot 2015-02-01 at 15.34.5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87" y="1671053"/>
            <a:ext cx="3017450" cy="426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4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84412" y="1363859"/>
            <a:ext cx="594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Useful work formats for retrospectives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948" y="2085472"/>
            <a:ext cx="2793999" cy="37230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173" y="2085472"/>
            <a:ext cx="3328738" cy="371510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403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AM_666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4" y="1640974"/>
            <a:ext cx="5334000" cy="4000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75684" y="1614238"/>
            <a:ext cx="30213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Retrospective</a:t>
            </a:r>
          </a:p>
          <a:p>
            <a:r>
              <a:rPr lang="en-US" sz="3200" b="1" dirty="0" smtClean="0"/>
              <a:t>Facilitators</a:t>
            </a:r>
          </a:p>
          <a:p>
            <a:r>
              <a:rPr lang="en-US" sz="3200" b="1" dirty="0" smtClean="0"/>
              <a:t>Gathering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71082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511965"/>
            <a:ext cx="2438400" cy="3860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41047" y="5453059"/>
            <a:ext cx="3248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W. Edwards Deming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869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26" y="1524000"/>
            <a:ext cx="2540000" cy="381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714" y="1524001"/>
            <a:ext cx="4109550" cy="2085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6715" y="3809999"/>
            <a:ext cx="4109550" cy="152116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0" y="1438145"/>
            <a:ext cx="2648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Agile Open Holland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36938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sing.twitter.for_.trivia.questions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72" y="1046068"/>
            <a:ext cx="4213651" cy="5811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99854" y="-147524"/>
            <a:ext cx="1367200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x-none" sz="19900" b="1" dirty="0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?</a:t>
            </a:r>
            <a:endParaRPr lang="x-none" sz="19900" b="1" dirty="0">
              <a:ln w="18415" cmpd="sng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820181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893" y="414421"/>
            <a:ext cx="5969002" cy="596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980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More information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259306" y="1681213"/>
            <a:ext cx="5507789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b="1" spc="150" dirty="0">
                <a:ln w="11430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hlinkClick r:id="rId2"/>
              </a:rPr>
              <a:t>http://www.slideshare.net/</a:t>
            </a:r>
            <a:r>
              <a:rPr lang="en-US" b="1" spc="150" dirty="0" smtClean="0">
                <a:ln w="11430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hlinkClick r:id="rId2"/>
              </a:rPr>
              <a:t>muldersj</a:t>
            </a:r>
            <a:r>
              <a:rPr lang="en-US" b="1" spc="150" dirty="0" smtClean="0">
                <a:ln w="11430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endParaRPr lang="en-US" b="1" spc="150" dirty="0">
              <a:ln w="11430">
                <a:solidFill>
                  <a:srgbClr val="FFFFFF"/>
                </a:solidFill>
              </a:ln>
              <a:solidFill>
                <a:srgbClr val="FFFFFF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4" y="1544345"/>
            <a:ext cx="610789" cy="6107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34" y="2326640"/>
            <a:ext cx="573356" cy="57912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55608" y="2401054"/>
            <a:ext cx="3985436" cy="369332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b="1" spc="150" dirty="0">
                <a:ln w="11430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hlinkClick r:id="rId5"/>
              </a:rPr>
              <a:t>https://twitter.com/</a:t>
            </a:r>
            <a:r>
              <a:rPr lang="en-US" b="1" spc="150" dirty="0" smtClean="0">
                <a:ln w="11430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hlinkClick r:id="rId5"/>
              </a:rPr>
              <a:t>joostmulders</a:t>
            </a:r>
            <a:r>
              <a:rPr lang="en-US" b="1" spc="150" dirty="0" smtClean="0">
                <a:ln w="11430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endParaRPr lang="en-US" b="1" spc="150" dirty="0">
              <a:ln w="11430">
                <a:solidFill>
                  <a:srgbClr val="FFFFFF"/>
                </a:solidFill>
              </a:ln>
              <a:solidFill>
                <a:srgbClr val="FFFFFF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260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Sophiq_Plan_do_check_act_x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0720"/>
            <a:ext cx="9144000" cy="365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91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ophiq_Plan_do_check_act_xl_blurr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0720"/>
            <a:ext cx="9144000" cy="365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59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1149</TotalTime>
  <Words>1919</Words>
  <Application>Microsoft Macintosh PowerPoint</Application>
  <PresentationFormat>On-screen Show (4:3)</PresentationFormat>
  <Paragraphs>336</Paragraphs>
  <Slides>73</Slides>
  <Notes>33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4" baseType="lpstr">
      <vt:lpstr> Black </vt:lpstr>
      <vt:lpstr>Agile Retrospectives</vt:lpstr>
      <vt:lpstr>Today’s Schedule</vt:lpstr>
      <vt:lpstr>PowerPoint Presentation</vt:lpstr>
      <vt:lpstr>PowerPoint Presentation</vt:lpstr>
      <vt:lpstr>PowerPoint Presentation</vt:lpstr>
      <vt:lpstr>Why do we do retrospectives?</vt:lpstr>
      <vt:lpstr>Why do we do retrospectives?</vt:lpstr>
      <vt:lpstr>Why do we do retrospectives?</vt:lpstr>
      <vt:lpstr>Why do we do retrospectives?</vt:lpstr>
      <vt:lpstr>Why do we do retrospectives?</vt:lpstr>
      <vt:lpstr>Why do we do retrospectives?</vt:lpstr>
      <vt:lpstr>PowerPoint Presentation</vt:lpstr>
      <vt:lpstr>PowerPoint Presentation</vt:lpstr>
      <vt:lpstr>PowerPoint Presentation</vt:lpstr>
      <vt:lpstr>The Scrum process</vt:lpstr>
      <vt:lpstr>The Retrospective</vt:lpstr>
      <vt:lpstr>Retrospective structure</vt:lpstr>
      <vt:lpstr>PowerPoint Presentation</vt:lpstr>
      <vt:lpstr>Setting the stage</vt:lpstr>
      <vt:lpstr>Setting the stage</vt:lpstr>
      <vt:lpstr>Setting the stage | Example 1</vt:lpstr>
      <vt:lpstr>Setting the stage</vt:lpstr>
      <vt:lpstr>PowerPoint Presentation</vt:lpstr>
      <vt:lpstr>Gather data</vt:lpstr>
      <vt:lpstr>Gather data</vt:lpstr>
      <vt:lpstr>Gather data</vt:lpstr>
      <vt:lpstr>Gather data</vt:lpstr>
      <vt:lpstr>PowerPoint Presentation</vt:lpstr>
      <vt:lpstr>Generate insights</vt:lpstr>
      <vt:lpstr>Generate insights</vt:lpstr>
      <vt:lpstr>Generate insights</vt:lpstr>
      <vt:lpstr>Generate insights</vt:lpstr>
      <vt:lpstr>PowerPoint Presentation</vt:lpstr>
      <vt:lpstr>Decide what to do</vt:lpstr>
      <vt:lpstr>Decide what to do</vt:lpstr>
      <vt:lpstr>Decide what to do</vt:lpstr>
      <vt:lpstr>Decide what to do</vt:lpstr>
      <vt:lpstr>PowerPoint Presentation</vt:lpstr>
      <vt:lpstr>Close the retrospective</vt:lpstr>
      <vt:lpstr>Close the retrospective</vt:lpstr>
      <vt:lpstr>Close the retrospective</vt:lpstr>
      <vt:lpstr>Close the retrospective</vt:lpstr>
      <vt:lpstr>Why this format?</vt:lpstr>
      <vt:lpstr>PowerPoint Presentation</vt:lpstr>
      <vt:lpstr>Tips &amp; Tricks</vt:lpstr>
      <vt:lpstr>Preparation</vt:lpstr>
      <vt:lpstr>Preparation</vt:lpstr>
      <vt:lpstr>Preparation</vt:lpstr>
      <vt:lpstr>Preparation</vt:lpstr>
      <vt:lpstr>Preparation</vt:lpstr>
      <vt:lpstr>Location &amp; Environment</vt:lpstr>
      <vt:lpstr>Location &amp; Environment</vt:lpstr>
      <vt:lpstr>Location &amp; Environment</vt:lpstr>
      <vt:lpstr>Location &amp; Environment</vt:lpstr>
      <vt:lpstr>Variation</vt:lpstr>
      <vt:lpstr>Variation</vt:lpstr>
      <vt:lpstr>Variation</vt:lpstr>
      <vt:lpstr>Variation</vt:lpstr>
      <vt:lpstr>Variation</vt:lpstr>
      <vt:lpstr>Facilitation</vt:lpstr>
      <vt:lpstr>Facilitation</vt:lpstr>
      <vt:lpstr>Facilitation</vt:lpstr>
      <vt:lpstr>Facilitation</vt:lpstr>
      <vt:lpstr>Remote retrospectives</vt:lpstr>
      <vt:lpstr>PowerPoint Presentation</vt:lpstr>
      <vt:lpstr>Learning about retrospectives</vt:lpstr>
      <vt:lpstr>Learning about retrospectives</vt:lpstr>
      <vt:lpstr>Learning about retrospectives</vt:lpstr>
      <vt:lpstr>Learning about retrospectives</vt:lpstr>
      <vt:lpstr>Learning about retrospectives</vt:lpstr>
      <vt:lpstr>PowerPoint Presentation</vt:lpstr>
      <vt:lpstr>PowerPoint Presentation</vt:lpstr>
      <vt:lpstr>More information</vt:lpstr>
    </vt:vector>
  </TitlesOfParts>
  <Company>Mendix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 Retrospectives</dc:title>
  <dc:creator>Joost Mulders</dc:creator>
  <cp:lastModifiedBy>Joost Mulders</cp:lastModifiedBy>
  <cp:revision>76</cp:revision>
  <dcterms:created xsi:type="dcterms:W3CDTF">2015-01-31T20:21:03Z</dcterms:created>
  <dcterms:modified xsi:type="dcterms:W3CDTF">2015-02-09T11:33:02Z</dcterms:modified>
</cp:coreProperties>
</file>